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drawings/legacyDiagramText4.bin" ContentType="application/vnd.ms-office.legacyDiagramText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drawings/legacyDiagramText9.bin" ContentType="application/vnd.ms-office.legacyDiagramText"/>
  <Override PartName="/ppt/drawings/legacyDiagramText13.bin" ContentType="application/vnd.ms-office.legacyDiagramText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drawings/legacyDiagramText5.bin" ContentType="application/vnd.ms-office.legacyDiagramText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ppt/drawings/legacyDiagramText1.bin" ContentType="application/vnd.ms-office.legacyDiagramText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drawings/legacyDiagramText14.bin" ContentType="application/vnd.ms-office.legacyDiagramText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drawings/legacyDiagramText6.bin" ContentType="application/vnd.ms-office.legacyDiagramText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drawings/legacyDiagramText10.bin" ContentType="application/vnd.ms-office.legacyDiagramText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rawings/legacyDiagramText2.bin" ContentType="application/vnd.ms-office.legacyDiagramText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drawings/legacyDiagramText7.bin" ContentType="application/vnd.ms-office.legacyDiagramText"/>
  <Override PartName="/ppt/drawings/legacyDiagramText11.bin" ContentType="application/vnd.ms-office.legacyDiagramText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legacyDocTextInfo.bin" ContentType="application/vnd.ms-office.legacyDocTextInfo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drawings/legacyDiagramText3.bin" ContentType="application/vnd.ms-office.legacyDiagramText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drawings/legacyDiagramText8.bin" ContentType="application/vnd.ms-office.legacyDiagramText"/>
  <Override PartName="/ppt/notesSlides/notesSlide12.xml" ContentType="application/vnd.openxmlformats-officedocument.presentationml.notesSlide+xml"/>
  <Override PartName="/ppt/drawings/legacyDiagramText12.bin" ContentType="application/vnd.ms-office.legacyDiagramTex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11"/>
  </p:notesMasterIdLst>
  <p:sldIdLst>
    <p:sldId id="257" r:id="rId2"/>
    <p:sldId id="258" r:id="rId3"/>
    <p:sldId id="259" r:id="rId4"/>
    <p:sldId id="260" r:id="rId5"/>
    <p:sldId id="286" r:id="rId6"/>
    <p:sldId id="261" r:id="rId7"/>
    <p:sldId id="287" r:id="rId8"/>
    <p:sldId id="288" r:id="rId9"/>
    <p:sldId id="262" r:id="rId10"/>
    <p:sldId id="263" r:id="rId11"/>
    <p:sldId id="264" r:id="rId12"/>
    <p:sldId id="265" r:id="rId13"/>
    <p:sldId id="266" r:id="rId14"/>
    <p:sldId id="289" r:id="rId15"/>
    <p:sldId id="267" r:id="rId16"/>
    <p:sldId id="290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356" r:id="rId31"/>
    <p:sldId id="281" r:id="rId32"/>
    <p:sldId id="282" r:id="rId33"/>
    <p:sldId id="292" r:id="rId34"/>
    <p:sldId id="283" r:id="rId35"/>
    <p:sldId id="293" r:id="rId36"/>
    <p:sldId id="284" r:id="rId37"/>
    <p:sldId id="285" r:id="rId38"/>
    <p:sldId id="294" r:id="rId39"/>
    <p:sldId id="299" r:id="rId40"/>
    <p:sldId id="295" r:id="rId41"/>
    <p:sldId id="371" r:id="rId42"/>
    <p:sldId id="372" r:id="rId43"/>
    <p:sldId id="373" r:id="rId44"/>
    <p:sldId id="374" r:id="rId45"/>
    <p:sldId id="376" r:id="rId46"/>
    <p:sldId id="377" r:id="rId47"/>
    <p:sldId id="296" r:id="rId48"/>
    <p:sldId id="297" r:id="rId49"/>
    <p:sldId id="300" r:id="rId50"/>
    <p:sldId id="301" r:id="rId51"/>
    <p:sldId id="368" r:id="rId52"/>
    <p:sldId id="358" r:id="rId53"/>
    <p:sldId id="359" r:id="rId54"/>
    <p:sldId id="360" r:id="rId55"/>
    <p:sldId id="361" r:id="rId56"/>
    <p:sldId id="364" r:id="rId57"/>
    <p:sldId id="365" r:id="rId58"/>
    <p:sldId id="366" r:id="rId59"/>
    <p:sldId id="370" r:id="rId60"/>
    <p:sldId id="302" r:id="rId61"/>
    <p:sldId id="367" r:id="rId62"/>
    <p:sldId id="305" r:id="rId63"/>
    <p:sldId id="303" r:id="rId64"/>
    <p:sldId id="306" r:id="rId65"/>
    <p:sldId id="307" r:id="rId66"/>
    <p:sldId id="308" r:id="rId67"/>
    <p:sldId id="311" r:id="rId68"/>
    <p:sldId id="309" r:id="rId69"/>
    <p:sldId id="312" r:id="rId70"/>
    <p:sldId id="310" r:id="rId71"/>
    <p:sldId id="314" r:id="rId72"/>
    <p:sldId id="315" r:id="rId73"/>
    <p:sldId id="333" r:id="rId74"/>
    <p:sldId id="339" r:id="rId75"/>
    <p:sldId id="409" r:id="rId76"/>
    <p:sldId id="410" r:id="rId77"/>
    <p:sldId id="411" r:id="rId78"/>
    <p:sldId id="334" r:id="rId79"/>
    <p:sldId id="340" r:id="rId80"/>
    <p:sldId id="335" r:id="rId81"/>
    <p:sldId id="342" r:id="rId82"/>
    <p:sldId id="341" r:id="rId83"/>
    <p:sldId id="378" r:id="rId84"/>
    <p:sldId id="379" r:id="rId85"/>
    <p:sldId id="380" r:id="rId86"/>
    <p:sldId id="381" r:id="rId87"/>
    <p:sldId id="382" r:id="rId88"/>
    <p:sldId id="383" r:id="rId89"/>
    <p:sldId id="384" r:id="rId90"/>
    <p:sldId id="385" r:id="rId91"/>
    <p:sldId id="386" r:id="rId92"/>
    <p:sldId id="387" r:id="rId93"/>
    <p:sldId id="388" r:id="rId94"/>
    <p:sldId id="389" r:id="rId95"/>
    <p:sldId id="390" r:id="rId96"/>
    <p:sldId id="391" r:id="rId97"/>
    <p:sldId id="394" r:id="rId98"/>
    <p:sldId id="395" r:id="rId99"/>
    <p:sldId id="396" r:id="rId100"/>
    <p:sldId id="397" r:id="rId101"/>
    <p:sldId id="398" r:id="rId102"/>
    <p:sldId id="399" r:id="rId103"/>
    <p:sldId id="400" r:id="rId104"/>
    <p:sldId id="401" r:id="rId105"/>
    <p:sldId id="402" r:id="rId106"/>
    <p:sldId id="403" r:id="rId107"/>
    <p:sldId id="404" r:id="rId108"/>
    <p:sldId id="406" r:id="rId109"/>
    <p:sldId id="355" r:id="rId110"/>
  </p:sldIdLst>
  <p:sldSz cx="9144000" cy="6858000" type="screen4x3"/>
  <p:notesSz cx="6858000" cy="9144000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06" autoAdjust="0"/>
    <p:restoredTop sz="94660"/>
  </p:normalViewPr>
  <p:slideViewPr>
    <p:cSldViewPr>
      <p:cViewPr varScale="1">
        <p:scale>
          <a:sx n="104" d="100"/>
          <a:sy n="104" d="100"/>
        </p:scale>
        <p:origin x="-36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microsoft.com/office/2006/relationships/legacyDocTextInfo" Target="legacyDocTextInfo.bin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3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Relationship Id="rId4" Type="http://schemas.microsoft.com/office/2006/relationships/legacyDiagramText" Target="legacyDiagramText4.bin"/></Relationships>
</file>

<file path=ppt/drawings/_rels/vmlDrawing7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7.bin"/><Relationship Id="rId2" Type="http://schemas.microsoft.com/office/2006/relationships/legacyDiagramText" Target="legacyDiagramText6.bin"/><Relationship Id="rId1" Type="http://schemas.microsoft.com/office/2006/relationships/legacyDiagramText" Target="legacyDiagramText5.bin"/><Relationship Id="rId6" Type="http://schemas.microsoft.com/office/2006/relationships/legacyDiagramText" Target="legacyDiagramText10.bin"/><Relationship Id="rId5" Type="http://schemas.microsoft.com/office/2006/relationships/legacyDiagramText" Target="legacyDiagramText9.bin"/><Relationship Id="rId4" Type="http://schemas.microsoft.com/office/2006/relationships/legacyDiagramText" Target="legacyDiagramText8.bin"/></Relationships>
</file>

<file path=ppt/drawings/_rels/vmlDrawing8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13.bin"/><Relationship Id="rId2" Type="http://schemas.microsoft.com/office/2006/relationships/legacyDiagramText" Target="legacyDiagramText12.bin"/><Relationship Id="rId1" Type="http://schemas.microsoft.com/office/2006/relationships/legacyDiagramText" Target="legacyDiagramText11.bin"/><Relationship Id="rId4" Type="http://schemas.microsoft.com/office/2006/relationships/legacyDiagramText" Target="legacyDiagramText14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8F56012-98DB-4846-AEAD-A053149B88C5}" type="datetimeFigureOut">
              <a:rPr lang="tr-TR"/>
              <a:pPr>
                <a:defRPr/>
              </a:pPr>
              <a:t>07.05.2010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r-TR" noProof="0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noProof="0" smtClean="0"/>
              <a:t>Asıl metin stillerini düzenlemek için tıklatın</a:t>
            </a:r>
          </a:p>
          <a:p>
            <a:pPr lvl="1"/>
            <a:r>
              <a:rPr lang="tr-TR" noProof="0" smtClean="0"/>
              <a:t>İkinci düzey</a:t>
            </a:r>
          </a:p>
          <a:p>
            <a:pPr lvl="2"/>
            <a:r>
              <a:rPr lang="tr-TR" noProof="0" smtClean="0"/>
              <a:t>Üçüncü düzey</a:t>
            </a:r>
          </a:p>
          <a:p>
            <a:pPr lvl="3"/>
            <a:r>
              <a:rPr lang="tr-TR" noProof="0" smtClean="0"/>
              <a:t>Dördüncü düzey</a:t>
            </a:r>
          </a:p>
          <a:p>
            <a:pPr lvl="4"/>
            <a:r>
              <a:rPr lang="tr-TR" noProof="0" smtClean="0"/>
              <a:t>Beşinci düzey</a:t>
            </a:r>
            <a:endParaRPr lang="tr-TR" noProof="0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B878CA7-1ADE-404E-B284-3B5409BCCE85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1 Slayt Görüntüsü Yer Tutucusu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16387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1FECAD-77D0-47E4-952C-03270E07E058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tr-T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1 Slayt Görüntüsü Yer Tutucusu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34819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886ECB-71D5-4BD1-9966-16779BA2F7C3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tr-T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1 Slayt Görüntüsü Yer Tutucusu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36867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99AC37-68EF-46E0-A44E-4098C4C8A6B1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tr-T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1 Slayt Görüntüsü Yer Tutucusu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38915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6C2B7A-F41C-40AC-BAA4-31BD79C6B7AC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tr-T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1 Slayt Görüntüsü Yer Tutucusu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40963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2F5043-8AFF-4405-A2AE-2F33BBD63CEE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tr-T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1 Slayt Görüntüsü Yer Tutucusu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43011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622215-4CB6-403B-914A-5BEA3E658627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tr-T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1 Slayt Görüntüsü Yer Tutucusu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45059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6D7262-BD41-4B59-97A8-AD3A1F8FDC4F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tr-T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1 Slayt Görüntüsü Yer Tutucusu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47107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F34B52-40A9-4E49-891B-72939E227B7A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tr-T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1 Slayt Görüntüsü Yer Tutucusu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49155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4455DD-67D8-41FA-A0E2-F35307F10B41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tr-T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1 Slayt Görüntüsü Yer Tutucusu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51203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E70C35-8A6B-4787-8CCC-5A19F93B3F9D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tr-T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1 Slayt Görüntüsü Yer Tutucusu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53251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B00716-7F4C-43B7-AA6A-572DE6409F7A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1 Slayt Görüntüsü Yer Tutucusu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18435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741B00-A3FE-45A9-AAC1-7094EAB82114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tr-T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1 Slayt Görüntüsü Yer Tutucusu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55299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50BC22-0FD4-41D2-8CE8-524C15C50D00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tr-T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1 Slayt Görüntüsü Yer Tutucusu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57347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573C3C-B566-499F-943B-7F6F4B95A033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tr-T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1 Slayt Görüntüsü Yer Tutucusu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59395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38F749-40DA-4BA1-8B70-09822E1129AF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tr-T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1 Slayt Görüntüsü Yer Tutucusu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61443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A70662-24D7-4FB3-81C8-160A5F0467B7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tr-T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1 Slayt Görüntüsü Yer Tutucusu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63491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024846-28A3-48B8-979E-E53BA98C460D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tr-T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1 Slayt Görüntüsü Yer Tutucusu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65539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E2154C-7486-4B63-8331-C7003B30EC90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tr-T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1 Slayt Görüntüsü Yer Tutucusu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67587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7D2F3A-5C3F-4CA7-AD96-639CAD3557B2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tr-T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78AE77-C177-4A0F-BE5F-864CD9293E66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tr-TR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BEBEF2-FA0B-4C85-9A2A-B00457A4B621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tr-TR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C6A944-237A-4AFA-B7E3-3B187F45E5F8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tr-TR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1 Slayt Görüntüsü Yer Tutucusu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20483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0DB78A-CA3A-4820-92E2-323CD80D28EB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tr-T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A458F5-602D-4962-81FD-74296069AB28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tr-TR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5B4D4E-70F5-47EA-B4B7-49893EB1992A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tr-TR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1 Slayt Görüntüsü Yer Tutucusu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81923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52E57F-61E9-49D8-AA27-967A8C4D923A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tr-T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A8B321-7CAE-4331-B048-3BC29A7A870B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tr-TR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1 Slayt Görüntüsü Yer Tutucusu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86019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652FFC-C690-4819-A087-9518AB811E03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tr-T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EEEE25-B09D-4ED3-A3BE-2E7A9B72231E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tr-TR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104CEB-3C27-4C60-8F25-6F5F9EE41CDF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tr-TR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1 Slayt Görüntüsü Yer Tutucusu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92163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0DB00B-CF63-4A9C-8857-AED4700301BA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tr-T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92FF7F-2EE8-49C7-8B9E-A36E97E4C658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tr-TR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1 Slayt Görüntüsü Yer Tutucusu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96259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656002-98AE-43AE-B1EA-23DDE62DD414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tr-T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1 Slayt Görüntüsü Yer Tutucusu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22531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C7E7D7-565E-4CD8-974A-27B7E45A6BCE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tr-T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98563" y="706438"/>
            <a:ext cx="4519612" cy="33893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8" name="Rectangle 3"/>
          <p:cNvSpPr>
            <a:spLocks noGrp="1"/>
          </p:cNvSpPr>
          <p:nvPr>
            <p:ph type="body" idx="1"/>
          </p:nvPr>
        </p:nvSpPr>
        <p:spPr bwMode="auto">
          <a:xfrm>
            <a:off x="931863" y="4378325"/>
            <a:ext cx="4973637" cy="409575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1 Slayt Görüntüsü Yer Tutucusu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0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98307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960EC7-E4A1-438E-8382-9E8E43309540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tr-T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1 Slayt Görüntüsü Yer Tutucusu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8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100355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49D377-1C19-429A-9806-30F5FE45B844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tr-T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1 Slayt Görüntüsü Yer Tutucusu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6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102403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D8CF87-F8C5-4DC3-9C05-70EBA001E431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tr-T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E11D0A-DEF0-4539-8DB5-1F18DD505DB5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tr-TR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56BA0AD-217A-4518-A784-07F4B371A994}" type="slidenum">
              <a:rPr lang="tr-TR" sz="1200">
                <a:latin typeface="Calibri" pitchFamily="34" charset="0"/>
              </a:rPr>
              <a:pPr algn="r"/>
              <a:t>51</a:t>
            </a:fld>
            <a:endParaRPr lang="tr-TR" sz="1200">
              <a:latin typeface="Calibri" pitchFamily="34" charset="0"/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0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114691" name="3 Slayt Numarası Yer Tutucusu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2D01740-3510-4E6E-8650-F851A4307BD5}" type="slidenum">
              <a:rPr lang="tr-TR" sz="1200">
                <a:latin typeface="Calibri" pitchFamily="34" charset="0"/>
              </a:rPr>
              <a:pPr algn="r"/>
              <a:t>52</a:t>
            </a:fld>
            <a:endParaRPr lang="tr-T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1186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221187" name="3 Slayt Numarası Yer Tutucusu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5B46CFE-9AE1-4062-A95A-8510A7F8B7FB}" type="slidenum">
              <a:rPr lang="tr-TR" sz="1200">
                <a:latin typeface="Calibri" pitchFamily="34" charset="0"/>
              </a:rPr>
              <a:pPr algn="r"/>
              <a:t>53</a:t>
            </a:fld>
            <a:endParaRPr lang="tr-T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3234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223235" name="3 Slayt Numarası Yer Tutucusu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6ED4C77-0956-4559-821E-74CD5CEA30CD}" type="slidenum">
              <a:rPr lang="tr-TR" sz="1200">
                <a:latin typeface="Calibri" pitchFamily="34" charset="0"/>
              </a:rPr>
              <a:pPr algn="r"/>
              <a:t>54</a:t>
            </a:fld>
            <a:endParaRPr lang="tr-T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282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225283" name="3 Slayt Numarası Yer Tutucusu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E431B3E-4F6D-4C30-92F1-ACF7E9D2BD4A}" type="slidenum">
              <a:rPr lang="tr-TR" sz="1200">
                <a:latin typeface="Calibri" pitchFamily="34" charset="0"/>
              </a:rPr>
              <a:pPr algn="r"/>
              <a:t>55</a:t>
            </a:fld>
            <a:endParaRPr lang="tr-T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1 Slayt Görüntüsü Yer Tutucusu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24579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C21244-9D71-4C80-A1ED-54FA627AB3CD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tr-T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7330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227331" name="3 Slayt Numarası Yer Tutucusu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E4093C3-67E9-4DCF-BDD7-24663E583220}" type="slidenum">
              <a:rPr lang="tr-TR" sz="1200">
                <a:latin typeface="Calibri" pitchFamily="34" charset="0"/>
              </a:rPr>
              <a:pPr algn="r"/>
              <a:t>56</a:t>
            </a:fld>
            <a:endParaRPr lang="tr-T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3474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233475" name="3 Slayt Numarası Yer Tutucusu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4FC07EC-DCA5-4765-8688-35BD6345C4EC}" type="slidenum">
              <a:rPr lang="tr-TR" sz="1200">
                <a:latin typeface="Calibri" pitchFamily="34" charset="0"/>
              </a:rPr>
              <a:pPr algn="r"/>
              <a:t>57</a:t>
            </a:fld>
            <a:endParaRPr lang="tr-T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22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235523" name="3 Slayt Numarası Yer Tutucusu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4278959-AC31-42C1-94BF-5113F4FC99AA}" type="slidenum">
              <a:rPr lang="tr-TR" sz="1200">
                <a:latin typeface="Calibri" pitchFamily="34" charset="0"/>
              </a:rPr>
              <a:pPr algn="r"/>
              <a:t>58</a:t>
            </a:fld>
            <a:endParaRPr lang="tr-T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3714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243715" name="3 Slayt Numarası Yer Tutucusu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CC882E0-39C5-4D04-BDEA-C847B4912C49}" type="slidenum">
              <a:rPr lang="tr-TR" sz="1200">
                <a:latin typeface="Calibri" pitchFamily="34" charset="0"/>
              </a:rPr>
              <a:pPr algn="r"/>
              <a:t>59</a:t>
            </a:fld>
            <a:endParaRPr lang="tr-T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EDC73E-1309-4532-AEE1-BFBDC816221B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tr-TR"/>
          </a:p>
        </p:txBody>
      </p:sp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7810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247811" name="3 Slayt Numarası Yer Tutucusu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A976A23-7404-4475-B782-9897CD8E5EBD}" type="slidenum">
              <a:rPr lang="tr-TR" sz="1200">
                <a:latin typeface="Calibri" pitchFamily="34" charset="0"/>
              </a:rPr>
              <a:pPr algn="r"/>
              <a:t>61</a:t>
            </a:fld>
            <a:endParaRPr lang="tr-T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775538-8CEB-46AC-9CD3-0E36B0C47C57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tr-TR"/>
          </a:p>
        </p:txBody>
      </p:sp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1 Slayt Görüntüsü Yer Tutucusu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1906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112643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65555B-EB45-49DA-9012-4F89766F4224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tr-T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7A2DB0-8891-4C53-B29C-88E6004AD1E1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tr-TR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E6544E-BCC6-4419-86EC-35A427A86E21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tr-TR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1 Slayt Görüntüsü Yer Tutucusu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26627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39E365-B648-45C6-821B-E9149D648B7F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tr-TR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B7A604-C5DE-4E6A-A6B6-3091E633C7D8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66</a:t>
            </a:fld>
            <a:endParaRPr lang="tr-TR"/>
          </a:p>
        </p:txBody>
      </p:sp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1 Slayt Görüntüsü Yer Tutucusu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0098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120835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E79619-B18F-405C-9288-D4CD8648693B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67</a:t>
            </a:fld>
            <a:endParaRPr lang="tr-T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04EC2D-56F0-4293-8215-08018F4E7A20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68</a:t>
            </a:fld>
            <a:endParaRPr lang="tr-TR"/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1 Slayt Görüntüsü Yer Tutucusu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4194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124931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3C8F1E-A813-4064-BB28-949490AA8788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69</a:t>
            </a:fld>
            <a:endParaRPr lang="tr-TR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A8BAE5-D8DE-48CE-A215-D1EF09E6D058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70</a:t>
            </a:fld>
            <a:endParaRPr lang="tr-TR"/>
          </a:p>
        </p:txBody>
      </p:sp>
      <p:sp>
        <p:nvSpPr>
          <p:cNvPr id="26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5D4739-8682-4142-B0B0-1BE310B915B9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71</a:t>
            </a:fld>
            <a:endParaRPr lang="tr-TR"/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49641D-0A5C-4CA2-AB4F-B35CAB4C35A1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72</a:t>
            </a:fld>
            <a:endParaRPr lang="tr-TR"/>
          </a:p>
        </p:txBody>
      </p:sp>
      <p:sp>
        <p:nvSpPr>
          <p:cNvPr id="27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DE45EC-D9BC-4453-933D-A2AFE8CD0536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73</a:t>
            </a:fld>
            <a:endParaRPr lang="tr-TR"/>
          </a:p>
        </p:txBody>
      </p:sp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3" name="1 Slayt Görüntüsü Yer Tutucusu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4434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168963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6529E8-9216-4CFB-BA8A-3507E7AFC020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74</a:t>
            </a:fld>
            <a:endParaRPr lang="tr-TR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1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482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183299" name="3 Slayt Numarası Yer Tutucusu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7858EA3F-2920-476D-AD7A-585491F20415}" type="slidenum">
              <a:rPr lang="tr-TR" sz="1200">
                <a:latin typeface="+mn-lt"/>
              </a:rPr>
              <a:pPr algn="r">
                <a:defRPr/>
              </a:pPr>
              <a:t>75</a:t>
            </a:fld>
            <a:endParaRPr lang="tr-TR" sz="1200">
              <a:latin typeface="+mn-lt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1 Slayt Görüntüsü Yer Tutucusu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28675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9091A6-8BC3-417F-A173-6FD9C4739B3A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tr-TR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29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8530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185347" name="3 Slayt Numarası Yer Tutucusu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98C3EC47-31F1-4A5D-8898-0F980CD333D4}" type="slidenum">
              <a:rPr lang="tr-TR" sz="1200">
                <a:latin typeface="+mn-lt"/>
              </a:rPr>
              <a:pPr algn="r">
                <a:defRPr/>
              </a:pPr>
              <a:t>76</a:t>
            </a:fld>
            <a:endParaRPr lang="tr-TR" sz="1200">
              <a:latin typeface="+mn-lt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7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0578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187395" name="3 Slayt Numarası Yer Tutucusu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50123D49-FCCC-4E3D-8374-9A07A0486D08}" type="slidenum">
              <a:rPr lang="tr-TR" sz="1200">
                <a:latin typeface="+mn-lt"/>
              </a:rPr>
              <a:pPr algn="r">
                <a:defRPr/>
              </a:pPr>
              <a:t>77</a:t>
            </a:fld>
            <a:endParaRPr lang="tr-TR" sz="1200">
              <a:latin typeface="+mn-lt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F280A2-A78E-4301-916D-10A4B96C1340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78</a:t>
            </a:fld>
            <a:endParaRPr lang="tr-TR"/>
          </a:p>
        </p:txBody>
      </p:sp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3" name="1 Slayt Görüntüsü Yer Tutucusu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4674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173059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E22894-E92D-4510-8EBB-B65DD5E18945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79</a:t>
            </a:fld>
            <a:endParaRPr lang="tr-TR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98834C-D6B2-4385-9949-285AD3C66D31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80</a:t>
            </a:fld>
            <a:endParaRPr lang="tr-TR"/>
          </a:p>
        </p:txBody>
      </p:sp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69" name="1 Slayt Görüntüsü Yer Tutucusu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0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177155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BAF09E-DF5D-4CAB-8108-C57D75F3E14F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81</a:t>
            </a:fld>
            <a:endParaRPr lang="tr-TR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7" name="1 Slayt Görüntüsü Yer Tutucusu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0818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179203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15916C-507D-4757-AB5A-1DED0F871116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82</a:t>
            </a:fld>
            <a:endParaRPr lang="tr-TR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D7834F-AFF0-4998-95B2-4F268B5E5DF1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109</a:t>
            </a:fld>
            <a:endParaRPr lang="tr-TR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1 Slayt Görüntüsü Yer Tutucusu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30723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4A84DE-461F-48C0-A9F7-4CBD36B59B4F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tr-T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1 Slayt Görüntüsü Yer Tutucusu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32771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96157D-1575-42C5-BCD1-7D4EA73F0C8E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İçerik Yer Tutucusu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17" name="16 Başlık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4" name="2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F69CE-2D14-49A2-BB41-8E7FF735E8C7}" type="datetimeFigureOut">
              <a:rPr lang="tr-TR"/>
              <a:pPr>
                <a:defRPr/>
              </a:pPr>
              <a:t>07.05.2010</a:t>
            </a:fld>
            <a:endParaRPr lang="tr-TR"/>
          </a:p>
        </p:txBody>
      </p:sp>
      <p:sp>
        <p:nvSpPr>
          <p:cNvPr id="5" name="9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21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88FF4-922F-4A7E-B8F4-471D01886D1B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2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9FC7F-6D2E-4D38-8615-EECF0C3C905F}" type="datetimeFigureOut">
              <a:rPr lang="tr-TR"/>
              <a:pPr>
                <a:defRPr/>
              </a:pPr>
              <a:t>07.05.2010</a:t>
            </a:fld>
            <a:endParaRPr lang="tr-TR"/>
          </a:p>
        </p:txBody>
      </p:sp>
      <p:sp>
        <p:nvSpPr>
          <p:cNvPr id="5" name="9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21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438A1-20D1-4E4D-946F-A8AD7D5F8CE2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4835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08612-364F-4022-8F30-CA3EDC9B8D73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  <p:transition spd="slow">
    <p:cover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2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00BA6-E45A-490C-92A3-C4637EE6208E}" type="datetimeFigureOut">
              <a:rPr lang="tr-TR"/>
              <a:pPr>
                <a:defRPr/>
              </a:pPr>
              <a:t>07.05.2010</a:t>
            </a:fld>
            <a:endParaRPr lang="tr-TR"/>
          </a:p>
        </p:txBody>
      </p:sp>
      <p:sp>
        <p:nvSpPr>
          <p:cNvPr id="5" name="9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21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8B4F8-ED3C-494D-A456-75A96EAEEFF6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6 Düz Bağlayıcı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AF25D-9256-4846-8688-37376356585A}" type="datetimeFigureOut">
              <a:rPr lang="tr-TR"/>
              <a:pPr>
                <a:defRPr/>
              </a:pPr>
              <a:t>07.05.2010</a:t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4CFFB-BD81-4548-8AC3-2AE5FB1AF5F0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11" name="10 İçerik Yer Tutucusu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13" name="12 İçerik Yer Tutucusu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2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7D4C0-1927-4293-B11F-3F869B2F16A3}" type="datetimeFigureOut">
              <a:rPr lang="tr-TR"/>
              <a:pPr>
                <a:defRPr/>
              </a:pPr>
              <a:t>07.05.2010</a:t>
            </a:fld>
            <a:endParaRPr lang="tr-TR"/>
          </a:p>
        </p:txBody>
      </p:sp>
      <p:sp>
        <p:nvSpPr>
          <p:cNvPr id="6" name="9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21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99276-488D-4506-B587-CF3614313F98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9 Düz Bağlayıcı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16 Düz Bağlayıcı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2" name="31 İçerik Yer Tutucusu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34" name="33 İçerik Yer Tutucusu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12" name="11 Metin Yer Tutucusu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687E2-C346-4191-A938-9E334666A207}" type="slidenum">
              <a:rPr lang="tr-TR"/>
              <a:pPr>
                <a:defRPr/>
              </a:pPr>
              <a:t>‹#›</a:t>
            </a:fld>
            <a:endParaRPr lang="tr-TR"/>
          </a:p>
        </p:txBody>
      </p:sp>
      <p:sp>
        <p:nvSpPr>
          <p:cNvPr id="10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1" name="6 Veri Yer Tutucusu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8DBAC-1B06-449D-BA74-E723922A7A9D}" type="datetimeFigureOut">
              <a:rPr lang="tr-TR"/>
              <a:pPr>
                <a:defRPr/>
              </a:pPr>
              <a:t>07.05.2010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2391C-0CCB-4F92-87F1-34F4EAEEF8FA}" type="datetimeFigureOut">
              <a:rPr lang="tr-TR"/>
              <a:pPr>
                <a:defRPr/>
              </a:pPr>
              <a:t>07.05.2010</a:t>
            </a:fld>
            <a:endParaRPr lang="tr-TR"/>
          </a:p>
        </p:txBody>
      </p:sp>
      <p:sp>
        <p:nvSpPr>
          <p:cNvPr id="4" name="9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21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AEE4F-9A3A-4024-871E-E0969C613B03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71E9E-844D-4C15-BCAC-3B12F5AC4867}" type="datetimeFigureOut">
              <a:rPr lang="tr-TR"/>
              <a:pPr>
                <a:defRPr/>
              </a:pPr>
              <a:t>07.05.2010</a:t>
            </a:fld>
            <a:endParaRPr lang="tr-TR"/>
          </a:p>
        </p:txBody>
      </p:sp>
      <p:sp>
        <p:nvSpPr>
          <p:cNvPr id="3" name="9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21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91107-5323-4A52-9542-AD9AD63F645C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İçerik Yer Tutucusu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1" name="30 Başlık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5" name="2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E2470-B783-4D90-AB1F-A5D61C06A955}" type="datetimeFigureOut">
              <a:rPr lang="tr-TR"/>
              <a:pPr>
                <a:defRPr/>
              </a:pPr>
              <a:t>07.05.2010</a:t>
            </a:fld>
            <a:endParaRPr lang="tr-TR"/>
          </a:p>
        </p:txBody>
      </p:sp>
      <p:sp>
        <p:nvSpPr>
          <p:cNvPr id="6" name="9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21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9C3C6-BF61-4DCE-9F2F-0C8A866DB7B3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tr-TR" noProof="0" smtClean="0"/>
              <a:t>Resim eklemek için simgeyi tıklatın</a:t>
            </a:r>
            <a:endParaRPr lang="en-US" noProof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2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D6644-86E0-4D2F-8A6C-0547B81B531A}" type="datetimeFigureOut">
              <a:rPr lang="tr-TR"/>
              <a:pPr>
                <a:defRPr/>
              </a:pPr>
              <a:t>07.05.2010</a:t>
            </a:fld>
            <a:endParaRPr lang="tr-TR"/>
          </a:p>
        </p:txBody>
      </p:sp>
      <p:sp>
        <p:nvSpPr>
          <p:cNvPr id="6" name="9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21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3F6C4-5CD9-4DDF-8281-13193B333009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2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CD369-2F15-4A0B-AA79-790C1ACBAB21}" type="datetimeFigureOut">
              <a:rPr lang="tr-TR"/>
              <a:pPr>
                <a:defRPr/>
              </a:pPr>
              <a:t>07.05.2010</a:t>
            </a:fld>
            <a:endParaRPr lang="tr-TR"/>
          </a:p>
        </p:txBody>
      </p:sp>
      <p:sp>
        <p:nvSpPr>
          <p:cNvPr id="5" name="9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21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CA1F-E56F-4BEE-9A8C-B764B3BB5CEB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8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smtClean="0"/>
          </a:p>
        </p:txBody>
      </p:sp>
      <p:sp>
        <p:nvSpPr>
          <p:cNvPr id="24" name="23 Veri Yer Tutucusu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777710F7-EADF-42F4-96D3-48335B7FE286}" type="datetimeFigureOut">
              <a:rPr lang="tr-TR"/>
              <a:pPr>
                <a:defRPr/>
              </a:pPr>
              <a:t>07.05.2010</a:t>
            </a:fld>
            <a:endParaRPr lang="tr-TR"/>
          </a:p>
        </p:txBody>
      </p:sp>
      <p:sp>
        <p:nvSpPr>
          <p:cNvPr id="10" name="9 Altbilgi Yer Tutucusu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22" name="21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907F8B43-2FA3-47D9-B641-F0EB4DE6B754}" type="slidenum">
              <a:rPr lang="tr-TR"/>
              <a:pPr>
                <a:defRPr/>
              </a:pPr>
              <a:t>‹#›</a:t>
            </a:fld>
            <a:endParaRPr lang="tr-TR"/>
          </a:p>
        </p:txBody>
      </p:sp>
      <p:sp>
        <p:nvSpPr>
          <p:cNvPr id="5" name="4 Başlık Yer Tutucusu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97" r:id="rId2"/>
    <p:sldLayoutId id="2147483689" r:id="rId3"/>
    <p:sldLayoutId id="2147483698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9" r:id="rId11"/>
    <p:sldLayoutId id="214748369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88261A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711E14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88261A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88261A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3/37/Chemical_Weapons_Convention_2007.sv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tr/imgres?imgurl=http://yaziisleri.com/images/2009_07_06/iste-nukleer-silah-sahibi-ulkeler-2009-07-06_xl.jpg&amp;imgrefurl=http://www.becerikli.net/threads/100144-%C4%B0%C5%9Fte-N%C3%BCkleer-Silah-Sahibi-%C3%9Clkeler&amp;usg=__raGs2EahPk0M-bcR9YLqExivfGU=&amp;h=244&amp;w=290&amp;sz=17&amp;hl=tr&amp;start=1&amp;um=1&amp;itbs=1&amp;tbnid=Y3DSnOH8PbZspM:&amp;tbnh=97&amp;tbnw=115&amp;prev=/images?q=n%C3%BCkleer+silah+sahibi+%C3%BClkeler&amp;um=1&amp;hl=tr&amp;rlz=1I7ACEW_tr&amp;tbs=isch:1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pulertarih.com/wp-content/uploads/2008/09/dunyadaki-nukleer-gucler.jp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w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wmf"/><Relationship Id="rId4" Type="http://schemas.openxmlformats.org/officeDocument/2006/relationships/image" Target="../media/image1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jpe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9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2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4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6.jpeg"/><Relationship Id="rId3" Type="http://schemas.openxmlformats.org/officeDocument/2006/relationships/notesSlide" Target="../notesSlides/notesSlide53.xml"/><Relationship Id="rId7" Type="http://schemas.openxmlformats.org/officeDocument/2006/relationships/image" Target="../media/image33.png"/><Relationship Id="rId12" Type="http://schemas.openxmlformats.org/officeDocument/2006/relationships/hyperlink" Target="http://images.google.com.tr/imgres?imgurl=http://homepage.mac.com/gratitude/PeacePath__Flags_Data/IndiaF.gif&amp;imgrefurl=http://homepage.mac.com/gratitude/Download.html&amp;h=788&amp;w=1181&amp;sz=28&amp;tbnid=eDwD1g8O8CIJ:&amp;tbnh=100&amp;tbnw=150&amp;start=2&amp;prev=/images?q=indian+flag&amp;hl=tr&amp;lr=&amp;sa=G" TargetMode="External"/><Relationship Id="rId17" Type="http://schemas.openxmlformats.org/officeDocument/2006/relationships/image" Target="../media/image49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6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43.png"/><Relationship Id="rId11" Type="http://schemas.openxmlformats.org/officeDocument/2006/relationships/image" Target="../media/image45.jpeg"/><Relationship Id="rId5" Type="http://schemas.openxmlformats.org/officeDocument/2006/relationships/oleObject" Target="../embeddings/oleObject4.bin"/><Relationship Id="rId15" Type="http://schemas.openxmlformats.org/officeDocument/2006/relationships/image" Target="../media/image48.png"/><Relationship Id="rId10" Type="http://schemas.openxmlformats.org/officeDocument/2006/relationships/hyperlink" Target="http://www.asbandeiras.hpg.ig.com.br/03asia/ira.JPG" TargetMode="External"/><Relationship Id="rId4" Type="http://schemas.openxmlformats.org/officeDocument/2006/relationships/image" Target="../media/image29.jpeg"/><Relationship Id="rId9" Type="http://schemas.openxmlformats.org/officeDocument/2006/relationships/image" Target="../media/image44.png"/><Relationship Id="rId1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osecretariat.org/Countries/map.htm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hyperlink" Target="http://www.ecosecretariat.org/index.htm" TargetMode="External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gif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59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66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836613"/>
            <a:ext cx="8229600" cy="4348162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tr-TR" sz="4000" b="1" smtClean="0">
              <a:solidFill>
                <a:srgbClr val="FFCC00"/>
              </a:solidFill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tr-TR" sz="4800" b="1" smtClean="0">
                <a:solidFill>
                  <a:schemeClr val="accent2"/>
                </a:solidFill>
              </a:rPr>
              <a:t>ULUSLARARASI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tr-TR" sz="4800" b="1" smtClean="0">
                <a:solidFill>
                  <a:schemeClr val="accent2"/>
                </a:solidFill>
              </a:rPr>
              <a:t>GÜVENLİK</a:t>
            </a:r>
          </a:p>
          <a:p>
            <a:pPr algn="ctr" eaLnBrk="1" hangingPunct="1">
              <a:buFont typeface="Wingdings" pitchFamily="2" charset="2"/>
              <a:buNone/>
            </a:pPr>
            <a:endParaRPr lang="tr-TR" sz="4400" b="1" smtClean="0">
              <a:solidFill>
                <a:schemeClr val="accent2"/>
              </a:solidFill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tr-TR" sz="4000" b="1" smtClean="0">
                <a:solidFill>
                  <a:srgbClr val="FFCC00"/>
                </a:solidFill>
              </a:rPr>
              <a:t>PROF. DR. HASRET ÇOMAK</a:t>
            </a:r>
          </a:p>
          <a:p>
            <a:pPr algn="ctr" eaLnBrk="1" hangingPunct="1">
              <a:buFont typeface="Wingdings" pitchFamily="2" charset="2"/>
              <a:buNone/>
            </a:pPr>
            <a:endParaRPr lang="tr-TR" sz="2800" b="1" smtClean="0"/>
          </a:p>
          <a:p>
            <a:pPr algn="ctr" eaLnBrk="1" hangingPunct="1">
              <a:buFont typeface="Wingdings" pitchFamily="2" charset="2"/>
              <a:buNone/>
            </a:pPr>
            <a:r>
              <a:rPr lang="tr-TR" sz="2800" b="1" smtClean="0"/>
              <a:t>KOCAELİ ÜNİVERSİTESİ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tr-TR" sz="2800" b="1" smtClean="0"/>
              <a:t>REKTÖR YARDIMCISI</a:t>
            </a:r>
          </a:p>
          <a:p>
            <a:pPr eaLnBrk="1" hangingPunct="1">
              <a:buFont typeface="Wingdings" pitchFamily="2" charset="2"/>
              <a:buNone/>
            </a:pPr>
            <a:endParaRPr lang="tr-TR" sz="2800" smtClean="0"/>
          </a:p>
        </p:txBody>
      </p:sp>
      <p:sp>
        <p:nvSpPr>
          <p:cNvPr id="15362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44F4EB-EDCC-4D1D-9B40-54614FE8D0AD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tr-TR"/>
          </a:p>
        </p:txBody>
      </p:sp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/>
              <a:t>   </a:t>
            </a:r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tr-TR" b="1" smtClean="0"/>
              <a:t>GELİŞMİŞ ÜLKELER</a:t>
            </a:r>
          </a:p>
          <a:p>
            <a:pPr algn="ctr" eaLnBrk="1" hangingPunct="1">
              <a:buFont typeface="Wingdings" pitchFamily="2" charset="2"/>
              <a:buNone/>
            </a:pPr>
            <a:endParaRPr lang="tr-TR" b="1" smtClean="0"/>
          </a:p>
          <a:p>
            <a:pPr eaLnBrk="1" hangingPunct="1"/>
            <a:r>
              <a:rPr lang="tr-TR" sz="1800" b="1" smtClean="0"/>
              <a:t>DOĞUM ORANLARINDA DÜŞME               ÖLÜM YAŞININ YÜKSELMESİ</a:t>
            </a:r>
          </a:p>
          <a:p>
            <a:pPr eaLnBrk="1" hangingPunct="1"/>
            <a:endParaRPr lang="tr-TR" sz="1800" b="1" smtClean="0"/>
          </a:p>
          <a:p>
            <a:pPr eaLnBrk="1" hangingPunct="1"/>
            <a:endParaRPr lang="tr-TR" sz="1800" b="1" smtClean="0"/>
          </a:p>
          <a:p>
            <a:pPr eaLnBrk="1" hangingPunct="1"/>
            <a:endParaRPr lang="tr-TR" sz="1800" b="1" smtClean="0"/>
          </a:p>
          <a:p>
            <a:pPr eaLnBrk="1" hangingPunct="1"/>
            <a:endParaRPr lang="tr-TR" sz="1800" b="1" smtClean="0"/>
          </a:p>
          <a:p>
            <a:pPr algn="ctr" eaLnBrk="1" hangingPunct="1">
              <a:buClr>
                <a:srgbClr val="FF0000"/>
              </a:buClr>
              <a:buFont typeface="Wingdings" pitchFamily="2" charset="2"/>
              <a:buChar char="ü"/>
            </a:pPr>
            <a:r>
              <a:rPr lang="tr-TR" sz="1800" b="1" smtClean="0"/>
              <a:t>İŞGÜCÜNDE KRİZLER</a:t>
            </a:r>
          </a:p>
          <a:p>
            <a:pPr algn="ctr" eaLnBrk="1" hangingPunct="1">
              <a:buClr>
                <a:srgbClr val="FF0000"/>
              </a:buClr>
              <a:buFont typeface="Wingdings" pitchFamily="2" charset="2"/>
              <a:buChar char="ü"/>
            </a:pPr>
            <a:r>
              <a:rPr lang="tr-TR" sz="1800" b="1" smtClean="0"/>
              <a:t>ÇALIŞAN NÜFUSUN </a:t>
            </a:r>
          </a:p>
          <a:p>
            <a:pPr algn="ctr" eaLnBrk="1" hangingPunct="1">
              <a:buClr>
                <a:srgbClr val="FF0000"/>
              </a:buClr>
              <a:buFont typeface="Wingdings" pitchFamily="2" charset="2"/>
              <a:buNone/>
            </a:pPr>
            <a:r>
              <a:rPr lang="tr-TR" sz="1800" b="1" smtClean="0"/>
              <a:t>  EMEKLİ NÜFUSU </a:t>
            </a:r>
          </a:p>
          <a:p>
            <a:pPr algn="ctr" eaLnBrk="1" hangingPunct="1">
              <a:buClr>
                <a:srgbClr val="FF0000"/>
              </a:buClr>
              <a:buFont typeface="Wingdings" pitchFamily="2" charset="2"/>
              <a:buNone/>
            </a:pPr>
            <a:r>
              <a:rPr lang="tr-TR" sz="1800" b="1" smtClean="0"/>
              <a:t>   FİNANSE ETMEK </a:t>
            </a:r>
          </a:p>
          <a:p>
            <a:pPr algn="ctr" eaLnBrk="1" hangingPunct="1">
              <a:buClr>
                <a:srgbClr val="FF0000"/>
              </a:buClr>
              <a:buFont typeface="Wingdings" pitchFamily="2" charset="2"/>
              <a:buNone/>
            </a:pPr>
            <a:r>
              <a:rPr lang="tr-TR" sz="1800" b="1" smtClean="0"/>
              <a:t>İSTEMEMESİ</a:t>
            </a:r>
          </a:p>
        </p:txBody>
      </p:sp>
      <p:sp>
        <p:nvSpPr>
          <p:cNvPr id="33795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8639175" y="6515100"/>
            <a:ext cx="463550" cy="273050"/>
          </a:xfrm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FD2910-C3D5-4DBA-9B1A-1938A3269EB0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tr-TR"/>
          </a:p>
        </p:txBody>
      </p:sp>
      <p:sp>
        <p:nvSpPr>
          <p:cNvPr id="2" name="AutoShape 4"/>
          <p:cNvSpPr>
            <a:spLocks noChangeArrowheads="1"/>
          </p:cNvSpPr>
          <p:nvPr/>
        </p:nvSpPr>
        <p:spPr bwMode="auto">
          <a:xfrm rot="-485758">
            <a:off x="1476375" y="3213100"/>
            <a:ext cx="1223963" cy="2303463"/>
          </a:xfrm>
          <a:prstGeom prst="curvedRightArrow">
            <a:avLst>
              <a:gd name="adj1" fmla="val 26435"/>
              <a:gd name="adj2" fmla="val 75279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3796" name="AutoShape 5"/>
          <p:cNvSpPr>
            <a:spLocks noChangeArrowheads="1"/>
          </p:cNvSpPr>
          <p:nvPr/>
        </p:nvSpPr>
        <p:spPr bwMode="auto">
          <a:xfrm rot="552724">
            <a:off x="6227763" y="3213100"/>
            <a:ext cx="1223962" cy="2376488"/>
          </a:xfrm>
          <a:prstGeom prst="curvedLeftArrow">
            <a:avLst>
              <a:gd name="adj1" fmla="val 29484"/>
              <a:gd name="adj2" fmla="val 68317"/>
              <a:gd name="adj3" fmla="val 3665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8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333375"/>
            <a:ext cx="8172450" cy="6129338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113" name="Picture 2" descr="10_iller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438" y="188913"/>
            <a:ext cx="4103687" cy="2439987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46114" name="Picture 3" descr="300px-Med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175" y="4724400"/>
            <a:ext cx="5522913" cy="183991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46115" name="AutoShape 4"/>
          <p:cNvSpPr>
            <a:spLocks noChangeArrowheads="1"/>
          </p:cNvSpPr>
          <p:nvPr/>
        </p:nvSpPr>
        <p:spPr bwMode="auto">
          <a:xfrm rot="5400000">
            <a:off x="3672681" y="2817019"/>
            <a:ext cx="1800225" cy="1728788"/>
          </a:xfrm>
          <a:custGeom>
            <a:avLst/>
            <a:gdLst>
              <a:gd name="T0" fmla="*/ 112528149 w 21600"/>
              <a:gd name="T1" fmla="*/ 0 h 21600"/>
              <a:gd name="T2" fmla="*/ 0 w 21600"/>
              <a:gd name="T3" fmla="*/ 69183049 h 21600"/>
              <a:gd name="T4" fmla="*/ 112528149 w 21600"/>
              <a:gd name="T5" fmla="*/ 138366099 h 21600"/>
              <a:gd name="T6" fmla="*/ 150037490 w 21600"/>
              <a:gd name="T7" fmla="*/ 6918304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137" name="Picture 2" descr="black_sea_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260350"/>
            <a:ext cx="3743325" cy="236537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47138" name="Picture 3" descr="bsec-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38" y="4221163"/>
            <a:ext cx="3673475" cy="24511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47139" name="AutoShape 4"/>
          <p:cNvSpPr>
            <a:spLocks noChangeArrowheads="1"/>
          </p:cNvSpPr>
          <p:nvPr/>
        </p:nvSpPr>
        <p:spPr bwMode="auto">
          <a:xfrm>
            <a:off x="4067175" y="2781300"/>
            <a:ext cx="1152525" cy="1225550"/>
          </a:xfrm>
          <a:prstGeom prst="downArrow">
            <a:avLst>
              <a:gd name="adj1" fmla="val 50000"/>
              <a:gd name="adj2" fmla="val 2658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61" name="Picture 5" descr="kafkasya%20haritas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260350"/>
            <a:ext cx="8245475" cy="6205538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5" name="Picture 5" descr="kafkasya%20haritas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260350"/>
            <a:ext cx="3527425" cy="2655888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49186" name="AutoShape 3"/>
          <p:cNvSpPr>
            <a:spLocks noChangeArrowheads="1"/>
          </p:cNvSpPr>
          <p:nvPr/>
        </p:nvSpPr>
        <p:spPr bwMode="auto">
          <a:xfrm>
            <a:off x="250825" y="4365625"/>
            <a:ext cx="3240088" cy="2303463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r-TR">
                <a:solidFill>
                  <a:srgbClr val="FFFF00"/>
                </a:solidFill>
              </a:rPr>
              <a:t>ÜNİVERSİTELER</a:t>
            </a:r>
          </a:p>
          <a:p>
            <a:pPr algn="ctr"/>
            <a:r>
              <a:rPr lang="tr-TR">
                <a:solidFill>
                  <a:srgbClr val="FFFF00"/>
                </a:solidFill>
              </a:rPr>
              <a:t>SİVİL TOPLUM KURULUŞLARI</a:t>
            </a:r>
          </a:p>
          <a:p>
            <a:pPr algn="ctr"/>
            <a:r>
              <a:rPr lang="tr-TR">
                <a:solidFill>
                  <a:srgbClr val="FFFF00"/>
                </a:solidFill>
              </a:rPr>
              <a:t>VE</a:t>
            </a:r>
          </a:p>
          <a:p>
            <a:pPr algn="ctr"/>
            <a:r>
              <a:rPr lang="tr-TR">
                <a:solidFill>
                  <a:srgbClr val="FFFF00"/>
                </a:solidFill>
              </a:rPr>
              <a:t>POLİTİKACILARDAN</a:t>
            </a:r>
          </a:p>
          <a:p>
            <a:pPr algn="ctr"/>
            <a:r>
              <a:rPr lang="tr-TR">
                <a:solidFill>
                  <a:srgbClr val="FFFF00"/>
                </a:solidFill>
              </a:rPr>
              <a:t>OLUŞAN</a:t>
            </a:r>
          </a:p>
          <a:p>
            <a:pPr algn="ctr"/>
            <a:r>
              <a:rPr lang="tr-TR">
                <a:solidFill>
                  <a:srgbClr val="FFFF00"/>
                </a:solidFill>
              </a:rPr>
              <a:t>GRUPLAR</a:t>
            </a:r>
          </a:p>
        </p:txBody>
      </p:sp>
      <p:sp>
        <p:nvSpPr>
          <p:cNvPr id="349187" name="AutoShape 4"/>
          <p:cNvSpPr>
            <a:spLocks noChangeArrowheads="1"/>
          </p:cNvSpPr>
          <p:nvPr/>
        </p:nvSpPr>
        <p:spPr bwMode="auto">
          <a:xfrm>
            <a:off x="5580063" y="4292600"/>
            <a:ext cx="3311525" cy="23050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r-TR">
                <a:solidFill>
                  <a:srgbClr val="FF0000"/>
                </a:solidFill>
              </a:rPr>
              <a:t>EKONOMİK YATIRIMLAR</a:t>
            </a:r>
          </a:p>
        </p:txBody>
      </p:sp>
      <p:sp>
        <p:nvSpPr>
          <p:cNvPr id="349188" name="AutoShape 5"/>
          <p:cNvSpPr>
            <a:spLocks noChangeArrowheads="1"/>
          </p:cNvSpPr>
          <p:nvPr/>
        </p:nvSpPr>
        <p:spPr bwMode="auto">
          <a:xfrm>
            <a:off x="2843213" y="3068638"/>
            <a:ext cx="3311525" cy="1296987"/>
          </a:xfrm>
          <a:custGeom>
            <a:avLst/>
            <a:gdLst>
              <a:gd name="T0" fmla="*/ 253847233 w 21600"/>
              <a:gd name="T1" fmla="*/ 0 h 21600"/>
              <a:gd name="T2" fmla="*/ 0 w 21600"/>
              <a:gd name="T3" fmla="*/ 55629028 h 21600"/>
              <a:gd name="T4" fmla="*/ 253847233 w 21600"/>
              <a:gd name="T5" fmla="*/ 66751964 h 21600"/>
              <a:gd name="T6" fmla="*/ 507694160 w 21600"/>
              <a:gd name="T7" fmla="*/ 5562902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160 w 21600"/>
              <a:gd name="T13" fmla="*/ 12343 h 21600"/>
              <a:gd name="T14" fmla="*/ 19440 w 21600"/>
              <a:gd name="T15" fmla="*/ 1851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close/>
              </a:path>
            </a:pathLst>
          </a:custGeom>
          <a:solidFill>
            <a:srgbClr val="FF6600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209" name="Picture 5" descr="kafkasya%20haritas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260350"/>
            <a:ext cx="3527425" cy="2655888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50210" name="AutoShape 3"/>
          <p:cNvSpPr>
            <a:spLocks noChangeArrowheads="1"/>
          </p:cNvSpPr>
          <p:nvPr/>
        </p:nvSpPr>
        <p:spPr bwMode="auto">
          <a:xfrm>
            <a:off x="3851275" y="3068638"/>
            <a:ext cx="1368425" cy="93662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pic>
        <p:nvPicPr>
          <p:cNvPr id="350211" name="Picture 4" descr="Cultur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4149725"/>
            <a:ext cx="2592388" cy="1941513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50212" name="Text Box 5"/>
          <p:cNvSpPr txBox="1">
            <a:spLocks noChangeArrowheads="1"/>
          </p:cNvSpPr>
          <p:nvPr/>
        </p:nvSpPr>
        <p:spPr bwMode="auto">
          <a:xfrm>
            <a:off x="0" y="6308725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b="1">
                <a:solidFill>
                  <a:schemeClr val="bg1"/>
                </a:solidFill>
              </a:rPr>
              <a:t>KÜLTÜR VE SANAT ALANINDAKİ ETKİNLİKLER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3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213" y="188913"/>
            <a:ext cx="3457575" cy="2030412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51234" name="AutoShape 3"/>
          <p:cNvSpPr>
            <a:spLocks noChangeArrowheads="1"/>
          </p:cNvSpPr>
          <p:nvPr/>
        </p:nvSpPr>
        <p:spPr bwMode="auto">
          <a:xfrm>
            <a:off x="250825" y="3284538"/>
            <a:ext cx="2520950" cy="143986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r-TR"/>
              <a:t>AVRUPA’NIN </a:t>
            </a:r>
          </a:p>
          <a:p>
            <a:pPr algn="ctr"/>
            <a:r>
              <a:rPr lang="tr-TR"/>
              <a:t>BÜTÜNLEŞMESİ</a:t>
            </a:r>
          </a:p>
        </p:txBody>
      </p:sp>
      <p:sp>
        <p:nvSpPr>
          <p:cNvPr id="351235" name="AutoShape 4"/>
          <p:cNvSpPr>
            <a:spLocks noChangeArrowheads="1"/>
          </p:cNvSpPr>
          <p:nvPr/>
        </p:nvSpPr>
        <p:spPr bwMode="auto">
          <a:xfrm>
            <a:off x="6227763" y="3357563"/>
            <a:ext cx="2520950" cy="143986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r-TR"/>
              <a:t>AVRUPA’NIN</a:t>
            </a:r>
          </a:p>
          <a:p>
            <a:pPr algn="ctr"/>
            <a:r>
              <a:rPr lang="tr-TR"/>
              <a:t>GÜVENLİĞİ</a:t>
            </a:r>
          </a:p>
        </p:txBody>
      </p:sp>
      <p:sp>
        <p:nvSpPr>
          <p:cNvPr id="351236" name="AutoShape 5"/>
          <p:cNvSpPr>
            <a:spLocks noChangeArrowheads="1"/>
          </p:cNvSpPr>
          <p:nvPr/>
        </p:nvSpPr>
        <p:spPr bwMode="auto">
          <a:xfrm>
            <a:off x="2771775" y="5876925"/>
            <a:ext cx="3889375" cy="863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r-TR"/>
              <a:t>JEOPOLİTİK KONUM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 rot="5400000">
            <a:off x="4140994" y="188119"/>
            <a:ext cx="933450" cy="5256212"/>
            <a:chOff x="2200" y="3249"/>
            <a:chExt cx="318" cy="816"/>
          </a:xfrm>
        </p:grpSpPr>
        <p:sp>
          <p:nvSpPr>
            <p:cNvPr id="351241" name="AutoShape 10"/>
            <p:cNvSpPr>
              <a:spLocks noChangeArrowheads="1"/>
            </p:cNvSpPr>
            <p:nvPr/>
          </p:nvSpPr>
          <p:spPr bwMode="auto">
            <a:xfrm rot="5400000">
              <a:off x="2155" y="3702"/>
              <a:ext cx="408" cy="3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4400 h 21600"/>
                <a:gd name="T20" fmla="*/ 18529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00"/>
                  </a:lnTo>
                  <a:lnTo>
                    <a:pt x="12343" y="7200"/>
                  </a:lnTo>
                  <a:lnTo>
                    <a:pt x="12343" y="14400"/>
                  </a:lnTo>
                  <a:lnTo>
                    <a:pt x="0" y="14400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tr-TR"/>
            </a:p>
          </p:txBody>
        </p:sp>
        <p:sp>
          <p:nvSpPr>
            <p:cNvPr id="351242" name="AutoShape 11"/>
            <p:cNvSpPr>
              <a:spLocks noChangeArrowheads="1"/>
            </p:cNvSpPr>
            <p:nvPr/>
          </p:nvSpPr>
          <p:spPr bwMode="auto">
            <a:xfrm rot="5400000" flipH="1">
              <a:off x="2155" y="3294"/>
              <a:ext cx="408" cy="31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4377 h 21600"/>
                <a:gd name="T20" fmla="*/ 18529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00"/>
                  </a:lnTo>
                  <a:lnTo>
                    <a:pt x="12343" y="7200"/>
                  </a:lnTo>
                  <a:lnTo>
                    <a:pt x="12343" y="14400"/>
                  </a:lnTo>
                  <a:lnTo>
                    <a:pt x="0" y="14400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tr-TR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 rot="5400000">
            <a:off x="4245769" y="2747169"/>
            <a:ext cx="868362" cy="5111750"/>
            <a:chOff x="3107" y="3157"/>
            <a:chExt cx="318" cy="590"/>
          </a:xfrm>
        </p:grpSpPr>
        <p:sp>
          <p:nvSpPr>
            <p:cNvPr id="351239" name="AutoShape 13"/>
            <p:cNvSpPr>
              <a:spLocks noChangeArrowheads="1"/>
            </p:cNvSpPr>
            <p:nvPr/>
          </p:nvSpPr>
          <p:spPr bwMode="auto">
            <a:xfrm rot="5400000">
              <a:off x="3062" y="3202"/>
              <a:ext cx="408" cy="3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4400 h 21600"/>
                <a:gd name="T20" fmla="*/ 18529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00"/>
                  </a:lnTo>
                  <a:lnTo>
                    <a:pt x="12343" y="7200"/>
                  </a:lnTo>
                  <a:lnTo>
                    <a:pt x="12343" y="14400"/>
                  </a:lnTo>
                  <a:lnTo>
                    <a:pt x="0" y="14400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tr-TR"/>
            </a:p>
          </p:txBody>
        </p:sp>
        <p:sp>
          <p:nvSpPr>
            <p:cNvPr id="351240" name="AutoShape 14"/>
            <p:cNvSpPr>
              <a:spLocks noChangeArrowheads="1"/>
            </p:cNvSpPr>
            <p:nvPr/>
          </p:nvSpPr>
          <p:spPr bwMode="auto">
            <a:xfrm rot="5400000" flipH="1">
              <a:off x="3062" y="3384"/>
              <a:ext cx="408" cy="31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4377 h 21600"/>
                <a:gd name="T20" fmla="*/ 18529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00"/>
                  </a:lnTo>
                  <a:lnTo>
                    <a:pt x="12343" y="7200"/>
                  </a:lnTo>
                  <a:lnTo>
                    <a:pt x="12343" y="14400"/>
                  </a:lnTo>
                  <a:lnTo>
                    <a:pt x="0" y="14400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tr-T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7" name="AutoShape 2"/>
          <p:cNvSpPr>
            <a:spLocks noChangeArrowheads="1"/>
          </p:cNvSpPr>
          <p:nvPr/>
        </p:nvSpPr>
        <p:spPr bwMode="auto">
          <a:xfrm>
            <a:off x="4140200" y="1700213"/>
            <a:ext cx="792163" cy="2808287"/>
          </a:xfrm>
          <a:prstGeom prst="flowChartProcess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52258" name="AutoShape 3"/>
          <p:cNvSpPr>
            <a:spLocks noChangeArrowheads="1"/>
          </p:cNvSpPr>
          <p:nvPr/>
        </p:nvSpPr>
        <p:spPr bwMode="auto">
          <a:xfrm>
            <a:off x="2771775" y="1196975"/>
            <a:ext cx="3600450" cy="576263"/>
          </a:xfrm>
          <a:prstGeom prst="flowChartProcess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tr-TR">
              <a:solidFill>
                <a:srgbClr val="FF0000"/>
              </a:solidFill>
            </a:endParaRPr>
          </a:p>
        </p:txBody>
      </p:sp>
      <p:pic>
        <p:nvPicPr>
          <p:cNvPr id="352259" name="Picture 4" descr="europa_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463550"/>
            <a:ext cx="2520950" cy="2090738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52260" name="Text Box 5"/>
          <p:cNvSpPr txBox="1">
            <a:spLocks noChangeArrowheads="1"/>
          </p:cNvSpPr>
          <p:nvPr/>
        </p:nvSpPr>
        <p:spPr bwMode="auto">
          <a:xfrm>
            <a:off x="3419475" y="188913"/>
            <a:ext cx="2232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2000" b="1">
                <a:solidFill>
                  <a:schemeClr val="bg1"/>
                </a:solidFill>
              </a:rPr>
              <a:t>BALKANLAR</a:t>
            </a:r>
          </a:p>
        </p:txBody>
      </p:sp>
      <p:sp>
        <p:nvSpPr>
          <p:cNvPr id="352261" name="Text Box 6"/>
          <p:cNvSpPr txBox="1">
            <a:spLocks noChangeArrowheads="1"/>
          </p:cNvSpPr>
          <p:nvPr/>
        </p:nvSpPr>
        <p:spPr bwMode="auto">
          <a:xfrm>
            <a:off x="3348038" y="2924175"/>
            <a:ext cx="2374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2000" b="1">
                <a:solidFill>
                  <a:srgbClr val="FF0000"/>
                </a:solidFill>
              </a:rPr>
              <a:t>COĞRAFİ KÖPRÜ</a:t>
            </a:r>
          </a:p>
        </p:txBody>
      </p:sp>
      <p:pic>
        <p:nvPicPr>
          <p:cNvPr id="35226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981075"/>
            <a:ext cx="2232025" cy="1655763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52263" name="Picture 8" descr="as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788" y="500063"/>
            <a:ext cx="2447925" cy="22225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52264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3933825"/>
            <a:ext cx="2665413" cy="2528888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1" name="AutoShape 2"/>
          <p:cNvSpPr>
            <a:spLocks noChangeArrowheads="1"/>
          </p:cNvSpPr>
          <p:nvPr/>
        </p:nvSpPr>
        <p:spPr bwMode="auto">
          <a:xfrm>
            <a:off x="2916238" y="4221163"/>
            <a:ext cx="3455987" cy="215900"/>
          </a:xfrm>
          <a:prstGeom prst="flowChartAlternateProcess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53282" name="AutoShape 3"/>
          <p:cNvSpPr>
            <a:spLocks noChangeArrowheads="1"/>
          </p:cNvSpPr>
          <p:nvPr/>
        </p:nvSpPr>
        <p:spPr bwMode="auto">
          <a:xfrm>
            <a:off x="2843213" y="2276475"/>
            <a:ext cx="3455987" cy="215900"/>
          </a:xfrm>
          <a:prstGeom prst="flowChartAlternateProcess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53283" name="AutoShape 4"/>
          <p:cNvSpPr>
            <a:spLocks noChangeArrowheads="1"/>
          </p:cNvSpPr>
          <p:nvPr/>
        </p:nvSpPr>
        <p:spPr bwMode="auto">
          <a:xfrm>
            <a:off x="2555875" y="3284538"/>
            <a:ext cx="3455988" cy="215900"/>
          </a:xfrm>
          <a:prstGeom prst="flowChartAlternateProcess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53284" name="AutoShape 5"/>
          <p:cNvSpPr>
            <a:spLocks noChangeArrowheads="1"/>
          </p:cNvSpPr>
          <p:nvPr/>
        </p:nvSpPr>
        <p:spPr bwMode="auto">
          <a:xfrm>
            <a:off x="2411413" y="2708275"/>
            <a:ext cx="215900" cy="1441450"/>
          </a:xfrm>
          <a:prstGeom prst="flowChartAlternateProcess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pic>
        <p:nvPicPr>
          <p:cNvPr id="353285" name="Picture 6" descr="BatiAvrup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60350"/>
            <a:ext cx="4032250" cy="254317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53286" name="Picture 7" descr="10_iller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4005263"/>
            <a:ext cx="4103688" cy="2439987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53287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163" y="1916113"/>
            <a:ext cx="3529012" cy="280352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53288" name="Text Box 9"/>
          <p:cNvSpPr txBox="1">
            <a:spLocks noChangeArrowheads="1"/>
          </p:cNvSpPr>
          <p:nvPr/>
        </p:nvSpPr>
        <p:spPr bwMode="auto">
          <a:xfrm>
            <a:off x="539750" y="3141663"/>
            <a:ext cx="1800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2400" b="1">
                <a:solidFill>
                  <a:schemeClr val="bg1"/>
                </a:solidFill>
              </a:rPr>
              <a:t>KÖPRÜ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/>
              <a:t>   </a:t>
            </a:r>
          </a:p>
        </p:txBody>
      </p:sp>
      <p:pic>
        <p:nvPicPr>
          <p:cNvPr id="355330" name="Picture 4" descr="images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940425" y="620713"/>
            <a:ext cx="2700338" cy="1765300"/>
          </a:xfrm>
        </p:spPr>
      </p:pic>
      <p:sp>
        <p:nvSpPr>
          <p:cNvPr id="206851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8639175" y="6515100"/>
            <a:ext cx="463550" cy="273050"/>
          </a:xfrm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CCF657-CFFF-436D-9AB4-72DD63037DAF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109</a:t>
            </a:fld>
            <a:endParaRPr lang="tr-TR"/>
          </a:p>
        </p:txBody>
      </p:sp>
      <p:sp>
        <p:nvSpPr>
          <p:cNvPr id="35533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eaLnBrk="1" hangingPunct="1"/>
            <a:endParaRPr lang="tr-TR" smtClean="0"/>
          </a:p>
          <a:p>
            <a:pPr eaLnBrk="1" hangingPunct="1"/>
            <a:endParaRPr lang="tr-TR" smtClean="0"/>
          </a:p>
          <a:p>
            <a:pPr algn="ctr" eaLnBrk="1" hangingPunct="1">
              <a:buFont typeface="Wingdings" pitchFamily="2" charset="2"/>
              <a:buNone/>
            </a:pPr>
            <a:r>
              <a:rPr lang="tr-TR" sz="4400" b="1" smtClean="0">
                <a:solidFill>
                  <a:srgbClr val="FFCC00"/>
                </a:solidFill>
              </a:rPr>
              <a:t>TEŞEKKÜR EDERİM.</a:t>
            </a:r>
          </a:p>
        </p:txBody>
      </p:sp>
      <p:pic>
        <p:nvPicPr>
          <p:cNvPr id="355333" name="Picture 5" descr="images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492500" y="333375"/>
            <a:ext cx="2160588" cy="1768475"/>
          </a:xfrm>
        </p:spPr>
      </p:pic>
      <p:pic>
        <p:nvPicPr>
          <p:cNvPr id="355334" name="Picture 6" descr="images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0" y="5130800"/>
            <a:ext cx="2627313" cy="1727200"/>
          </a:xfrm>
        </p:spPr>
      </p:pic>
      <p:pic>
        <p:nvPicPr>
          <p:cNvPr id="355335" name="Picture 7" descr="images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6732588" y="5254625"/>
            <a:ext cx="2411412" cy="1603375"/>
          </a:xfrm>
        </p:spPr>
      </p:pic>
      <p:pic>
        <p:nvPicPr>
          <p:cNvPr id="355336" name="Picture 8" descr="images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5229225"/>
            <a:ext cx="2233612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5337" name="Picture 9" descr="images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7313" y="5157788"/>
            <a:ext cx="18732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5338" name="Picture 10" descr="images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8313" y="404813"/>
            <a:ext cx="27368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tr-TR" sz="2400" b="1" smtClean="0"/>
              <a:t>AZ GELİŞMİŞ ÜLKELER</a:t>
            </a:r>
          </a:p>
          <a:p>
            <a:pPr eaLnBrk="1" hangingPunct="1">
              <a:buFont typeface="Wingdings" pitchFamily="2" charset="2"/>
              <a:buNone/>
            </a:pPr>
            <a:r>
              <a:rPr lang="tr-TR" sz="2400" b="1" smtClean="0"/>
              <a:t>2025                             GIDA ÜRETİMİ YETERLİ</a:t>
            </a:r>
          </a:p>
          <a:p>
            <a:pPr eaLnBrk="1" hangingPunct="1">
              <a:buFont typeface="Wingdings" pitchFamily="2" charset="2"/>
              <a:buNone/>
            </a:pPr>
            <a:endParaRPr lang="tr-TR" sz="2400" b="1" smtClean="0"/>
          </a:p>
          <a:p>
            <a:pPr eaLnBrk="1" hangingPunct="1">
              <a:buFont typeface="Wingdings" pitchFamily="2" charset="2"/>
              <a:buNone/>
            </a:pPr>
            <a:endParaRPr lang="tr-TR" sz="2400" b="1" smtClean="0"/>
          </a:p>
          <a:p>
            <a:pPr eaLnBrk="1" hangingPunct="1"/>
            <a:r>
              <a:rPr lang="tr-TR" sz="2400" b="1" smtClean="0"/>
              <a:t>ALTYAPI VE GIDA DAĞITIMINDAKİ BOZUKLUKLAR</a:t>
            </a:r>
          </a:p>
          <a:p>
            <a:pPr eaLnBrk="1" hangingPunct="1"/>
            <a:r>
              <a:rPr lang="tr-TR" sz="2400" b="1" smtClean="0"/>
              <a:t>SİYASİ İSTİKRARSIZLIKLAR</a:t>
            </a:r>
          </a:p>
          <a:p>
            <a:pPr eaLnBrk="1" hangingPunct="1"/>
            <a:r>
              <a:rPr lang="tr-TR" sz="2400" b="1" smtClean="0"/>
              <a:t>YOKSULLUKLAR</a:t>
            </a:r>
          </a:p>
          <a:p>
            <a:pPr eaLnBrk="1" hangingPunct="1">
              <a:buFont typeface="Wingdings" pitchFamily="2" charset="2"/>
              <a:buNone/>
            </a:pPr>
            <a:endParaRPr lang="tr-TR" sz="2400" b="1" smtClean="0"/>
          </a:p>
          <a:p>
            <a:pPr eaLnBrk="1" hangingPunct="1">
              <a:buFont typeface="Wingdings" pitchFamily="2" charset="2"/>
              <a:buNone/>
            </a:pPr>
            <a:endParaRPr lang="tr-TR" sz="2400" b="1" smtClean="0"/>
          </a:p>
          <a:p>
            <a:pPr eaLnBrk="1" hangingPunct="1">
              <a:buFont typeface="Wingdings" pitchFamily="2" charset="2"/>
              <a:buNone/>
            </a:pPr>
            <a:r>
              <a:rPr lang="tr-TR" sz="2400" b="1" smtClean="0"/>
              <a:t>YOĞUN BİÇİMDE AÇLIKTAN ÖLÜM OLASILIKLARI</a:t>
            </a:r>
          </a:p>
        </p:txBody>
      </p:sp>
      <p:sp>
        <p:nvSpPr>
          <p:cNvPr id="35843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8639175" y="6515100"/>
            <a:ext cx="463550" cy="273050"/>
          </a:xfrm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DD8E51-0DC7-4E6E-A3EA-031BD5531D75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tr-TR"/>
          </a:p>
        </p:txBody>
      </p:sp>
      <p:sp>
        <p:nvSpPr>
          <p:cNvPr id="2" name="AutoShape 4"/>
          <p:cNvSpPr>
            <a:spLocks noChangeArrowheads="1"/>
          </p:cNvSpPr>
          <p:nvPr/>
        </p:nvSpPr>
        <p:spPr bwMode="auto">
          <a:xfrm rot="10800000">
            <a:off x="1428750" y="2000250"/>
            <a:ext cx="1655763" cy="10795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573 w 21600"/>
              <a:gd name="T13" fmla="*/ 13136 h 21600"/>
              <a:gd name="T14" fmla="*/ 19027 w 21600"/>
              <a:gd name="T15" fmla="*/ 1970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7393" y="6171"/>
                </a:lnTo>
                <a:lnTo>
                  <a:pt x="8640" y="6171"/>
                </a:lnTo>
                <a:lnTo>
                  <a:pt x="8640" y="13136"/>
                </a:lnTo>
                <a:lnTo>
                  <a:pt x="4059" y="13136"/>
                </a:lnTo>
                <a:lnTo>
                  <a:pt x="4059" y="11240"/>
                </a:lnTo>
                <a:lnTo>
                  <a:pt x="0" y="16420"/>
                </a:lnTo>
                <a:lnTo>
                  <a:pt x="4059" y="21600"/>
                </a:lnTo>
                <a:lnTo>
                  <a:pt x="4059" y="19704"/>
                </a:lnTo>
                <a:lnTo>
                  <a:pt x="17541" y="19704"/>
                </a:lnTo>
                <a:lnTo>
                  <a:pt x="17541" y="21600"/>
                </a:lnTo>
                <a:lnTo>
                  <a:pt x="21600" y="16420"/>
                </a:lnTo>
                <a:lnTo>
                  <a:pt x="17541" y="11240"/>
                </a:lnTo>
                <a:lnTo>
                  <a:pt x="17541" y="13136"/>
                </a:lnTo>
                <a:lnTo>
                  <a:pt x="12960" y="13136"/>
                </a:lnTo>
                <a:lnTo>
                  <a:pt x="12960" y="6171"/>
                </a:lnTo>
                <a:lnTo>
                  <a:pt x="14207" y="6171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5844" name="AutoShape 5"/>
          <p:cNvSpPr>
            <a:spLocks noChangeArrowheads="1"/>
          </p:cNvSpPr>
          <p:nvPr/>
        </p:nvSpPr>
        <p:spPr bwMode="auto">
          <a:xfrm>
            <a:off x="2051050" y="4652963"/>
            <a:ext cx="576263" cy="863600"/>
          </a:xfrm>
          <a:prstGeom prst="upDownArrow">
            <a:avLst>
              <a:gd name="adj1" fmla="val 50000"/>
              <a:gd name="adj2" fmla="val 299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tr-TR" sz="2000" b="1" smtClean="0"/>
              <a:t>TEKNOLOJİDE                                        ULUSLARARASI TİCARETİN</a:t>
            </a:r>
          </a:p>
          <a:p>
            <a:pPr eaLnBrk="1" hangingPunct="1">
              <a:buFont typeface="Wingdings" pitchFamily="2" charset="2"/>
              <a:buNone/>
            </a:pPr>
            <a:r>
              <a:rPr lang="tr-TR" sz="2000" b="1" smtClean="0"/>
              <a:t>YENİ GELİŞMELER                                      KOLAYLAŞTIRILMASI</a:t>
            </a:r>
          </a:p>
          <a:p>
            <a:pPr algn="ctr" eaLnBrk="1" hangingPunct="1">
              <a:buFont typeface="Wingdings" pitchFamily="2" charset="2"/>
              <a:buNone/>
            </a:pPr>
            <a:endParaRPr lang="tr-TR" sz="2400" b="1" smtClean="0"/>
          </a:p>
          <a:p>
            <a:pPr algn="ctr" eaLnBrk="1" hangingPunct="1">
              <a:buFont typeface="Wingdings" pitchFamily="2" charset="2"/>
              <a:buNone/>
            </a:pPr>
            <a:r>
              <a:rPr lang="tr-TR" sz="2400" b="1" smtClean="0"/>
              <a:t>  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tr-TR" sz="2400" b="1" smtClean="0"/>
              <a:t>             </a:t>
            </a:r>
            <a:r>
              <a:rPr lang="tr-TR" sz="2800" b="1" smtClean="0"/>
              <a:t>EYLEM</a:t>
            </a:r>
            <a:endParaRPr lang="tr-TR" sz="2000" b="1" smtClean="0"/>
          </a:p>
          <a:p>
            <a:pPr algn="ctr" eaLnBrk="1" hangingPunct="1">
              <a:buFont typeface="Wingdings" pitchFamily="2" charset="2"/>
              <a:buNone/>
            </a:pPr>
            <a:endParaRPr lang="tr-TR" sz="2000" b="1" smtClean="0"/>
          </a:p>
          <a:p>
            <a:pPr algn="ctr" eaLnBrk="1" hangingPunct="1">
              <a:buFont typeface="Wingdings" pitchFamily="2" charset="2"/>
              <a:buNone/>
            </a:pPr>
            <a:endParaRPr lang="tr-TR" sz="2000" b="1" smtClean="0"/>
          </a:p>
          <a:p>
            <a:pPr algn="ctr" eaLnBrk="1" hangingPunct="1"/>
            <a:r>
              <a:rPr lang="tr-TR" sz="2400" b="1" smtClean="0"/>
              <a:t>BAZI DEVLETLER</a:t>
            </a:r>
          </a:p>
          <a:p>
            <a:pPr algn="ctr" eaLnBrk="1" hangingPunct="1"/>
            <a:r>
              <a:rPr lang="tr-TR" sz="2400" b="1" smtClean="0"/>
              <a:t>TERÖRİST ÖRGÜTLER</a:t>
            </a:r>
          </a:p>
          <a:p>
            <a:pPr algn="ctr" eaLnBrk="1" hangingPunct="1"/>
            <a:r>
              <a:rPr lang="tr-TR" sz="2400" b="1" smtClean="0"/>
              <a:t>KÜRESEL SUÇ ÖRGÜTLERİ</a:t>
            </a:r>
          </a:p>
        </p:txBody>
      </p:sp>
      <p:sp>
        <p:nvSpPr>
          <p:cNvPr id="37891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8639175" y="6515100"/>
            <a:ext cx="463550" cy="273050"/>
          </a:xfrm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236A1A-C0B5-46CC-B363-B578D5287F6D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tr-TR"/>
          </a:p>
        </p:txBody>
      </p:sp>
      <p:sp>
        <p:nvSpPr>
          <p:cNvPr id="2" name="AutoShape 6"/>
          <p:cNvSpPr>
            <a:spLocks noChangeArrowheads="1"/>
          </p:cNvSpPr>
          <p:nvPr/>
        </p:nvSpPr>
        <p:spPr bwMode="auto">
          <a:xfrm>
            <a:off x="2786063" y="1571625"/>
            <a:ext cx="2447925" cy="633413"/>
          </a:xfrm>
          <a:prstGeom prst="leftRightArrow">
            <a:avLst>
              <a:gd name="adj1" fmla="val 50000"/>
              <a:gd name="adj2" fmla="val 113381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7892" name="AutoShape 7"/>
          <p:cNvSpPr>
            <a:spLocks noChangeArrowheads="1"/>
          </p:cNvSpPr>
          <p:nvPr/>
        </p:nvSpPr>
        <p:spPr bwMode="auto">
          <a:xfrm>
            <a:off x="3500438" y="2000250"/>
            <a:ext cx="1000125" cy="2368550"/>
          </a:xfrm>
          <a:prstGeom prst="downArrow">
            <a:avLst>
              <a:gd name="adj1" fmla="val 50000"/>
              <a:gd name="adj2" fmla="val 124542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3"/>
          <p:cNvSpPr>
            <a:spLocks noGrp="1" noChangeArrowheads="1"/>
          </p:cNvSpPr>
          <p:nvPr>
            <p:ph idx="1"/>
          </p:nvPr>
        </p:nvSpPr>
        <p:spPr>
          <a:xfrm>
            <a:off x="428625" y="1500188"/>
            <a:ext cx="8229600" cy="5357812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b="1" smtClean="0"/>
              <a:t>KİTLE İMHA SİLAHLARI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tr-TR" b="1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tr-TR" b="1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tr-TR" b="1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b="1" smtClean="0"/>
              <a:t>                                  YAYILMASI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tr-TR" b="1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tr-TR" sz="2400" b="1" smtClean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800" b="1" smtClean="0"/>
              <a:t>30 ÜLKE BİYOLOJİK VE KİMYASAL SİLAHLARA SAHİPTİR.</a:t>
            </a:r>
          </a:p>
        </p:txBody>
      </p:sp>
      <p:sp>
        <p:nvSpPr>
          <p:cNvPr id="39939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8639175" y="6515100"/>
            <a:ext cx="463550" cy="273050"/>
          </a:xfrm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3CD2EE-4A68-478F-97F3-88ED47E3BB20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tr-TR"/>
          </a:p>
        </p:txBody>
      </p:sp>
      <p:sp>
        <p:nvSpPr>
          <p:cNvPr id="2" name="AutoShape 5"/>
          <p:cNvSpPr>
            <a:spLocks noChangeArrowheads="1"/>
          </p:cNvSpPr>
          <p:nvPr/>
        </p:nvSpPr>
        <p:spPr bwMode="auto">
          <a:xfrm>
            <a:off x="3995738" y="2060575"/>
            <a:ext cx="863600" cy="8636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9940" name="AutoShape 8"/>
          <p:cNvSpPr>
            <a:spLocks noChangeArrowheads="1"/>
          </p:cNvSpPr>
          <p:nvPr/>
        </p:nvSpPr>
        <p:spPr bwMode="auto">
          <a:xfrm>
            <a:off x="1357313" y="1500188"/>
            <a:ext cx="792162" cy="3168650"/>
          </a:xfrm>
          <a:prstGeom prst="curvedRightArrow">
            <a:avLst>
              <a:gd name="adj1" fmla="val 79852"/>
              <a:gd name="adj2" fmla="val 16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Dosya:Chemical Weapons Convention 2007.sv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285750"/>
            <a:ext cx="9150350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4 Dikdörtgen"/>
          <p:cNvSpPr>
            <a:spLocks noChangeArrowheads="1"/>
          </p:cNvSpPr>
          <p:nvPr/>
        </p:nvSpPr>
        <p:spPr bwMode="auto">
          <a:xfrm>
            <a:off x="785813" y="4857750"/>
            <a:ext cx="7358062" cy="1200150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>
                <a:solidFill>
                  <a:srgbClr val="92D050"/>
                </a:solidFill>
              </a:rPr>
              <a:t>██</a:t>
            </a:r>
            <a:r>
              <a:rPr lang="tr-TR"/>
              <a:t> Kimyasal Silah Konvansiyonu'na taraf olan ülkeler</a:t>
            </a:r>
          </a:p>
          <a:p>
            <a:endParaRPr lang="tr-TR"/>
          </a:p>
          <a:p>
            <a:r>
              <a:rPr lang="tr-TR">
                <a:solidFill>
                  <a:srgbClr val="00B050"/>
                </a:solidFill>
              </a:rPr>
              <a:t>██</a:t>
            </a:r>
            <a:r>
              <a:rPr lang="tr-TR"/>
              <a:t> Kimyasal silah stokuna sahip olduğunu deklare eden ve/veya kimyasal silah üretim tesisine sahip olduğu bilinen ülkeler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tr-TR" b="1" smtClean="0"/>
          </a:p>
          <a:p>
            <a:pPr algn="ctr" eaLnBrk="1" hangingPunct="1">
              <a:buFont typeface="Wingdings" pitchFamily="2" charset="2"/>
              <a:buNone/>
            </a:pPr>
            <a:r>
              <a:rPr lang="tr-TR" b="1" smtClean="0"/>
              <a:t>NÜKLEER SİLAHLAR</a:t>
            </a:r>
          </a:p>
          <a:p>
            <a:pPr algn="ctr" eaLnBrk="1" hangingPunct="1">
              <a:buFont typeface="Wingdings" pitchFamily="2" charset="2"/>
              <a:buNone/>
            </a:pPr>
            <a:endParaRPr lang="tr-TR" b="1" smtClean="0"/>
          </a:p>
          <a:p>
            <a:pPr algn="ctr" eaLnBrk="1" hangingPunct="1">
              <a:buFont typeface="Wingdings" pitchFamily="2" charset="2"/>
              <a:buNone/>
            </a:pPr>
            <a:endParaRPr lang="tr-TR" sz="2800" b="1" smtClean="0"/>
          </a:p>
          <a:p>
            <a:pPr algn="ctr" eaLnBrk="1" hangingPunct="1">
              <a:buFont typeface="Wingdings" pitchFamily="2" charset="2"/>
              <a:buNone/>
            </a:pPr>
            <a:r>
              <a:rPr lang="tr-TR" sz="2800" b="1" smtClean="0"/>
              <a:t>BM GÜVENLİK KONSEYİ SÜREKLİ ÜYELERİ</a:t>
            </a:r>
          </a:p>
          <a:p>
            <a:pPr algn="ctr" eaLnBrk="1" hangingPunct="1">
              <a:buFont typeface="Wingdings" pitchFamily="2" charset="2"/>
              <a:buNone/>
            </a:pPr>
            <a:endParaRPr lang="tr-TR" sz="2800" b="1" smtClean="0"/>
          </a:p>
          <a:p>
            <a:pPr algn="ctr" eaLnBrk="1" hangingPunct="1">
              <a:buFont typeface="Wingdings" pitchFamily="2" charset="2"/>
              <a:buNone/>
            </a:pPr>
            <a:endParaRPr lang="tr-TR" sz="2800" b="1" smtClean="0"/>
          </a:p>
          <a:p>
            <a:pPr algn="ctr" eaLnBrk="1" hangingPunct="1">
              <a:buFont typeface="Wingdings" pitchFamily="2" charset="2"/>
              <a:buNone/>
            </a:pPr>
            <a:r>
              <a:rPr lang="tr-TR" sz="2800" b="1" smtClean="0"/>
              <a:t>ABD, RF, İNGİLTERE, FRANSA, ÇHC</a:t>
            </a:r>
          </a:p>
        </p:txBody>
      </p:sp>
      <p:sp>
        <p:nvSpPr>
          <p:cNvPr id="44035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8639175" y="6515100"/>
            <a:ext cx="463550" cy="273050"/>
          </a:xfrm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10F8AB-3241-455F-B197-0ABB177E7B15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tr-TR"/>
          </a:p>
        </p:txBody>
      </p:sp>
      <p:sp>
        <p:nvSpPr>
          <p:cNvPr id="2" name="AutoShape 4"/>
          <p:cNvSpPr>
            <a:spLocks noChangeArrowheads="1"/>
          </p:cNvSpPr>
          <p:nvPr/>
        </p:nvSpPr>
        <p:spPr bwMode="auto">
          <a:xfrm>
            <a:off x="250825" y="2133600"/>
            <a:ext cx="936625" cy="4175125"/>
          </a:xfrm>
          <a:prstGeom prst="curvedRightArrow">
            <a:avLst>
              <a:gd name="adj1" fmla="val 89153"/>
              <a:gd name="adj2" fmla="val 178305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pic>
        <p:nvPicPr>
          <p:cNvPr id="44036" name="Picture 2" descr="http://t2.gstatic.com/images?q=tbn:Y3DSnOH8PbZspM:http://yaziisleri.com/images/2009_07_06/iste-nukleer-silah-sahibi-ulkeler-2009-07-06_xl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688" y="1143000"/>
            <a:ext cx="2027237" cy="170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Dünyadaki nükleer güçler">
            <a:hlinkClick r:id="rId3" tooltip="Dünyadaki nükleer güçler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068888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b="1" smtClean="0"/>
              <a:t>NÜKLEER SİLAHLAR</a:t>
            </a:r>
          </a:p>
          <a:p>
            <a:pPr eaLnBrk="1" hangingPunct="1">
              <a:lnSpc>
                <a:spcPct val="90000"/>
              </a:lnSpc>
            </a:pPr>
            <a:endParaRPr lang="tr-TR" smtClean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tr-TR" sz="2400" b="1" smtClean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400" b="1" smtClean="0"/>
              <a:t>CEZAYİR,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400" b="1" smtClean="0"/>
              <a:t>BEYAZ RUSYA,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400" b="1" smtClean="0"/>
              <a:t> İRAN,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400" b="1" smtClean="0"/>
              <a:t> KAZAKİSTAN,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400" b="1" smtClean="0"/>
              <a:t> KUZEY KORE,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400" b="1" smtClean="0"/>
              <a:t> SIRBİSTAN,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400" b="1" smtClean="0"/>
              <a:t>GÜNEY AFRİKA CUMHURİYETİ,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400" b="1" smtClean="0"/>
              <a:t>UKRAYNA</a:t>
            </a:r>
          </a:p>
        </p:txBody>
      </p:sp>
      <p:sp>
        <p:nvSpPr>
          <p:cNvPr id="48131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8639175" y="6515100"/>
            <a:ext cx="463550" cy="273050"/>
          </a:xfrm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B37A1F-4958-41B1-8816-573C23C4A74F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tr-TR"/>
          </a:p>
        </p:txBody>
      </p:sp>
      <p:sp>
        <p:nvSpPr>
          <p:cNvPr id="2" name="AutoShape 4"/>
          <p:cNvSpPr>
            <a:spLocks noChangeArrowheads="1"/>
          </p:cNvSpPr>
          <p:nvPr/>
        </p:nvSpPr>
        <p:spPr bwMode="auto">
          <a:xfrm>
            <a:off x="1258888" y="1844675"/>
            <a:ext cx="936625" cy="3097213"/>
          </a:xfrm>
          <a:prstGeom prst="curvedRightArrow">
            <a:avLst>
              <a:gd name="adj1" fmla="val 66136"/>
              <a:gd name="adj2" fmla="val 132271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773238"/>
            <a:ext cx="8229600" cy="4525962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800" b="1" smtClean="0"/>
              <a:t>     KÜRESEL SUÇ ÖRGÜTLER</a:t>
            </a:r>
            <a:r>
              <a:rPr lang="tr-TR" b="1" smtClean="0"/>
              <a:t>İ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tr-TR" b="1" smtClean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tr-TR" b="1" smtClean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b="1" smtClean="0"/>
              <a:t>                      ARTIŞ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tr-TR" b="1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b="1" smtClean="0"/>
              <a:t>  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b="1" smtClean="0"/>
              <a:t>     </a:t>
            </a:r>
            <a:r>
              <a:rPr lang="tr-TR" sz="2800" b="1" smtClean="0"/>
              <a:t>SOĞUK SAVAŞ DÖNEMİNİN SİYASİ 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800" b="1" smtClean="0"/>
              <a:t>	  COĞRAFYASI ORTADAN KALKMIŞTIR</a:t>
            </a:r>
          </a:p>
        </p:txBody>
      </p:sp>
      <p:sp>
        <p:nvSpPr>
          <p:cNvPr id="50179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8639175" y="6515100"/>
            <a:ext cx="463550" cy="273050"/>
          </a:xfrm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65CF16-7D2F-47F8-93EB-522060178B54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tr-TR"/>
          </a:p>
        </p:txBody>
      </p:sp>
      <p:sp>
        <p:nvSpPr>
          <p:cNvPr id="2" name="AutoShape 4"/>
          <p:cNvSpPr>
            <a:spLocks noChangeArrowheads="1"/>
          </p:cNvSpPr>
          <p:nvPr/>
        </p:nvSpPr>
        <p:spPr bwMode="auto">
          <a:xfrm>
            <a:off x="3786188" y="2357438"/>
            <a:ext cx="1079500" cy="1865312"/>
          </a:xfrm>
          <a:prstGeom prst="downArrow">
            <a:avLst>
              <a:gd name="adj1" fmla="val 50000"/>
              <a:gd name="adj2" fmla="val 5834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3"/>
          <p:cNvSpPr>
            <a:spLocks noGrp="1" noChangeArrowheads="1"/>
          </p:cNvSpPr>
          <p:nvPr>
            <p:ph idx="1"/>
          </p:nvPr>
        </p:nvSpPr>
        <p:spPr>
          <a:xfrm>
            <a:off x="428625" y="1571625"/>
            <a:ext cx="8507413" cy="4525963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tr-TR" sz="2800" b="1" smtClean="0"/>
              <a:t>KÜRESEL SUÇ ÖRGÜTLERİ</a:t>
            </a:r>
          </a:p>
          <a:p>
            <a:pPr algn="ctr" eaLnBrk="1" hangingPunct="1">
              <a:buFont typeface="Wingdings" pitchFamily="2" charset="2"/>
              <a:buNone/>
            </a:pPr>
            <a:endParaRPr lang="tr-TR" b="1" smtClean="0"/>
          </a:p>
          <a:p>
            <a:pPr algn="ctr" eaLnBrk="1" hangingPunct="1">
              <a:buFont typeface="Wingdings" pitchFamily="2" charset="2"/>
              <a:buNone/>
            </a:pPr>
            <a:endParaRPr lang="tr-TR" b="1" smtClean="0"/>
          </a:p>
          <a:p>
            <a:pPr algn="ctr" eaLnBrk="1" hangingPunct="1">
              <a:buFont typeface="Wingdings" pitchFamily="2" charset="2"/>
              <a:buNone/>
            </a:pPr>
            <a:r>
              <a:rPr lang="tr-TR" sz="2800" b="1" smtClean="0"/>
              <a:t>YASA DIŞI KAZANÇLARI AKLAYABİLMİŞLERDİR</a:t>
            </a:r>
          </a:p>
          <a:p>
            <a:pPr algn="ctr" eaLnBrk="1" hangingPunct="1">
              <a:buFont typeface="Wingdings" pitchFamily="2" charset="2"/>
              <a:buNone/>
            </a:pPr>
            <a:endParaRPr lang="tr-TR" sz="2800" b="1" smtClean="0"/>
          </a:p>
          <a:p>
            <a:pPr algn="ctr" eaLnBrk="1" hangingPunct="1">
              <a:buFont typeface="Wingdings" pitchFamily="2" charset="2"/>
              <a:buNone/>
            </a:pPr>
            <a:endParaRPr lang="tr-TR" sz="2800" b="1" smtClean="0"/>
          </a:p>
          <a:p>
            <a:pPr algn="ctr" eaLnBrk="1" hangingPunct="1">
              <a:buFont typeface="Wingdings" pitchFamily="2" charset="2"/>
              <a:buNone/>
            </a:pPr>
            <a:endParaRPr lang="tr-TR" b="1" smtClean="0"/>
          </a:p>
          <a:p>
            <a:pPr algn="ctr" eaLnBrk="1" hangingPunct="1">
              <a:buFont typeface="Wingdings" pitchFamily="2" charset="2"/>
              <a:buNone/>
            </a:pPr>
            <a:r>
              <a:rPr lang="tr-TR" sz="2800" b="1" smtClean="0"/>
              <a:t>İŞ HAYATINA AKTARABİLMİŞLERDİR</a:t>
            </a:r>
          </a:p>
        </p:txBody>
      </p:sp>
      <p:sp>
        <p:nvSpPr>
          <p:cNvPr id="52227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8639175" y="6515100"/>
            <a:ext cx="463550" cy="273050"/>
          </a:xfrm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B0AB74-A0DD-431E-8A05-DFF07159B8EF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tr-TR"/>
          </a:p>
        </p:txBody>
      </p:sp>
      <p:sp>
        <p:nvSpPr>
          <p:cNvPr id="2" name="AutoShape 4"/>
          <p:cNvSpPr>
            <a:spLocks noChangeArrowheads="1"/>
          </p:cNvSpPr>
          <p:nvPr/>
        </p:nvSpPr>
        <p:spPr bwMode="auto">
          <a:xfrm>
            <a:off x="4427538" y="2060575"/>
            <a:ext cx="357187" cy="1000125"/>
          </a:xfrm>
          <a:prstGeom prst="downArrow">
            <a:avLst>
              <a:gd name="adj1" fmla="val 50000"/>
              <a:gd name="adj2" fmla="val 949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2228" name="AutoShape 6"/>
          <p:cNvSpPr>
            <a:spLocks noChangeArrowheads="1"/>
          </p:cNvSpPr>
          <p:nvPr/>
        </p:nvSpPr>
        <p:spPr bwMode="auto">
          <a:xfrm>
            <a:off x="4429125" y="3429000"/>
            <a:ext cx="431800" cy="1584325"/>
          </a:xfrm>
          <a:prstGeom prst="upDownArrow">
            <a:avLst>
              <a:gd name="adj1" fmla="val 50000"/>
              <a:gd name="adj2" fmla="val 7338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4 Slayt Numarası Yer Tutucusu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2F40E1-B0B6-46A0-BD4E-F573A2DFA73F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tr-TR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2571" t="12970" r="20287" b="10042"/>
          <a:stretch>
            <a:fillRect/>
          </a:stretch>
        </p:blipFill>
        <p:spPr bwMode="auto">
          <a:xfrm>
            <a:off x="1357313" y="428625"/>
            <a:ext cx="6553200" cy="5029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804988" y="525463"/>
            <a:ext cx="282575" cy="5191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00"/>
                </a:solidFill>
              </a:rPr>
              <a:t>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71500" y="785813"/>
            <a:ext cx="8143875" cy="1009650"/>
            <a:chOff x="312" y="1284"/>
            <a:chExt cx="5016" cy="636"/>
          </a:xfrm>
        </p:grpSpPr>
        <p:sp>
          <p:nvSpPr>
            <p:cNvPr id="17423" name="Oval 5"/>
            <p:cNvSpPr>
              <a:spLocks noChangeArrowheads="1"/>
            </p:cNvSpPr>
            <p:nvPr/>
          </p:nvSpPr>
          <p:spPr bwMode="auto">
            <a:xfrm>
              <a:off x="3504" y="1308"/>
              <a:ext cx="1824" cy="590"/>
            </a:xfrm>
            <a:prstGeom prst="ellipse">
              <a:avLst/>
            </a:prstGeom>
            <a:gradFill rotWithShape="0">
              <a:gsLst>
                <a:gs pos="0">
                  <a:schemeClr val="tx2"/>
                </a:gs>
                <a:gs pos="100000">
                  <a:srgbClr val="FF9900"/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7424" name="Oval 6"/>
            <p:cNvSpPr>
              <a:spLocks noChangeArrowheads="1"/>
            </p:cNvSpPr>
            <p:nvPr/>
          </p:nvSpPr>
          <p:spPr bwMode="auto">
            <a:xfrm>
              <a:off x="312" y="1284"/>
              <a:ext cx="1824" cy="619"/>
            </a:xfrm>
            <a:prstGeom prst="ellipse">
              <a:avLst/>
            </a:prstGeom>
            <a:gradFill rotWithShape="0">
              <a:gsLst>
                <a:gs pos="0">
                  <a:schemeClr val="tx2"/>
                </a:gs>
                <a:gs pos="100000">
                  <a:srgbClr val="FF9900"/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tr-TR"/>
            </a:p>
          </p:txBody>
        </p:sp>
        <p:pic>
          <p:nvPicPr>
            <p:cNvPr id="17425" name="Picture 7" descr="bd04984_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60" y="1308"/>
              <a:ext cx="2839" cy="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26" name="Text Box 8"/>
            <p:cNvSpPr txBox="1">
              <a:spLocks noChangeArrowheads="1"/>
            </p:cNvSpPr>
            <p:nvPr/>
          </p:nvSpPr>
          <p:spPr bwMode="auto">
            <a:xfrm>
              <a:off x="672" y="1440"/>
              <a:ext cx="816" cy="27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tr-TR" sz="2300">
                  <a:solidFill>
                    <a:srgbClr val="000066"/>
                  </a:solidFill>
                </a:rPr>
                <a:t>İdeolojik</a:t>
              </a:r>
            </a:p>
          </p:txBody>
        </p:sp>
        <p:sp>
          <p:nvSpPr>
            <p:cNvPr id="17427" name="Text Box 9"/>
            <p:cNvSpPr txBox="1">
              <a:spLocks noChangeArrowheads="1"/>
            </p:cNvSpPr>
            <p:nvPr/>
          </p:nvSpPr>
          <p:spPr bwMode="auto">
            <a:xfrm>
              <a:off x="4224" y="1488"/>
              <a:ext cx="1008" cy="27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tr-TR" sz="2300">
                  <a:solidFill>
                    <a:srgbClr val="000066"/>
                  </a:solidFill>
                </a:rPr>
                <a:t>Ekonomik</a:t>
              </a: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285875" y="1857375"/>
            <a:ext cx="6842125" cy="1828800"/>
            <a:chOff x="657" y="935"/>
            <a:chExt cx="4310" cy="1152"/>
          </a:xfrm>
        </p:grpSpPr>
        <p:sp>
          <p:nvSpPr>
            <p:cNvPr id="17421" name="Line 11"/>
            <p:cNvSpPr>
              <a:spLocks noChangeShapeType="1"/>
            </p:cNvSpPr>
            <p:nvPr/>
          </p:nvSpPr>
          <p:spPr bwMode="auto">
            <a:xfrm flipV="1">
              <a:off x="664" y="935"/>
              <a:ext cx="4303" cy="1129"/>
            </a:xfrm>
            <a:prstGeom prst="line">
              <a:avLst/>
            </a:prstGeom>
            <a:noFill/>
            <a:ln w="57150">
              <a:solidFill>
                <a:srgbClr val="CC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7422" name="Line 12"/>
            <p:cNvSpPr>
              <a:spLocks noChangeShapeType="1"/>
            </p:cNvSpPr>
            <p:nvPr/>
          </p:nvSpPr>
          <p:spPr bwMode="auto">
            <a:xfrm>
              <a:off x="657" y="935"/>
              <a:ext cx="4224" cy="1152"/>
            </a:xfrm>
            <a:prstGeom prst="line">
              <a:avLst/>
            </a:prstGeom>
            <a:noFill/>
            <a:ln w="57150">
              <a:solidFill>
                <a:srgbClr val="CC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552450" y="4008438"/>
            <a:ext cx="7962900" cy="944562"/>
            <a:chOff x="312" y="3264"/>
            <a:chExt cx="5016" cy="595"/>
          </a:xfrm>
        </p:grpSpPr>
        <p:sp>
          <p:nvSpPr>
            <p:cNvPr id="17416" name="Oval 14"/>
            <p:cNvSpPr>
              <a:spLocks noChangeArrowheads="1"/>
            </p:cNvSpPr>
            <p:nvPr/>
          </p:nvSpPr>
          <p:spPr bwMode="auto">
            <a:xfrm>
              <a:off x="3504" y="3268"/>
              <a:ext cx="1824" cy="555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rgbClr val="FF9900"/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7417" name="Oval 15"/>
            <p:cNvSpPr>
              <a:spLocks noChangeArrowheads="1"/>
            </p:cNvSpPr>
            <p:nvPr/>
          </p:nvSpPr>
          <p:spPr bwMode="auto">
            <a:xfrm>
              <a:off x="312" y="3264"/>
              <a:ext cx="1824" cy="583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rgbClr val="FF9900"/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tr-TR"/>
            </a:p>
          </p:txBody>
        </p:sp>
        <p:pic>
          <p:nvPicPr>
            <p:cNvPr id="17418" name="Picture 16" descr="bd04984_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60" y="3283"/>
              <a:ext cx="2839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9" name="Text Box 17"/>
            <p:cNvSpPr txBox="1">
              <a:spLocks noChangeArrowheads="1"/>
            </p:cNvSpPr>
            <p:nvPr/>
          </p:nvSpPr>
          <p:spPr bwMode="auto">
            <a:xfrm>
              <a:off x="4224" y="3355"/>
              <a:ext cx="816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tr-TR" sz="2400">
                  <a:solidFill>
                    <a:srgbClr val="000066"/>
                  </a:solidFill>
                </a:rPr>
                <a:t>Kültürel</a:t>
              </a:r>
            </a:p>
          </p:txBody>
        </p:sp>
        <p:sp>
          <p:nvSpPr>
            <p:cNvPr id="17420" name="Text Box 18"/>
            <p:cNvSpPr txBox="1">
              <a:spLocks noChangeArrowheads="1"/>
            </p:cNvSpPr>
            <p:nvPr/>
          </p:nvSpPr>
          <p:spPr bwMode="auto">
            <a:xfrm>
              <a:off x="672" y="3379"/>
              <a:ext cx="816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tr-TR" sz="2400">
                  <a:solidFill>
                    <a:srgbClr val="000066"/>
                  </a:solidFill>
                </a:rPr>
                <a:t>Kültürel</a:t>
              </a:r>
            </a:p>
          </p:txBody>
        </p:sp>
      </p:grpSp>
      <p:sp>
        <p:nvSpPr>
          <p:cNvPr id="376851" name="AutoShape 19"/>
          <p:cNvSpPr>
            <a:spLocks noChangeArrowheads="1"/>
          </p:cNvSpPr>
          <p:nvPr/>
        </p:nvSpPr>
        <p:spPr bwMode="auto">
          <a:xfrm>
            <a:off x="288925" y="5129213"/>
            <a:ext cx="8591550" cy="12239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FF"/>
              </a:gs>
              <a:gs pos="50000">
                <a:srgbClr val="CCFFFF"/>
              </a:gs>
              <a:gs pos="100000">
                <a:srgbClr val="0000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1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>
                <a:solidFill>
                  <a:schemeClr val="bg1"/>
                </a:solidFill>
                <a:latin typeface="+mn-lt"/>
              </a:rPr>
              <a:t>MEDENİYETLER ÇATIŞMASI</a:t>
            </a:r>
            <a:endParaRPr lang="en-US" sz="240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376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85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tr-TR" b="1" smtClean="0"/>
          </a:p>
          <a:p>
            <a:pPr eaLnBrk="1" hangingPunct="1">
              <a:buFont typeface="Wingdings" pitchFamily="2" charset="2"/>
              <a:buNone/>
            </a:pPr>
            <a:endParaRPr lang="tr-TR" b="1" smtClean="0"/>
          </a:p>
          <a:p>
            <a:pPr eaLnBrk="1" hangingPunct="1">
              <a:buFont typeface="Wingdings" pitchFamily="2" charset="2"/>
              <a:buNone/>
            </a:pPr>
            <a:r>
              <a:rPr lang="tr-TR" sz="3200" b="1" smtClean="0"/>
              <a:t>SİLAHLANMA</a:t>
            </a:r>
          </a:p>
          <a:p>
            <a:pPr eaLnBrk="1" hangingPunct="1">
              <a:buFont typeface="Wingdings" pitchFamily="2" charset="2"/>
              <a:buNone/>
            </a:pPr>
            <a:endParaRPr lang="tr-TR" sz="3200" b="1" smtClean="0"/>
          </a:p>
          <a:p>
            <a:pPr eaLnBrk="1" hangingPunct="1">
              <a:buFont typeface="Wingdings" pitchFamily="2" charset="2"/>
              <a:buNone/>
            </a:pPr>
            <a:r>
              <a:rPr lang="tr-TR" sz="3200" b="1" smtClean="0"/>
              <a:t>DÜNYA GAYRİ SAFİ			     % 2.6</a:t>
            </a:r>
          </a:p>
          <a:p>
            <a:pPr eaLnBrk="1" hangingPunct="1">
              <a:buFont typeface="Wingdings" pitchFamily="2" charset="2"/>
              <a:buNone/>
            </a:pPr>
            <a:r>
              <a:rPr lang="tr-TR" sz="3200" b="1" smtClean="0"/>
              <a:t>HASILASI</a:t>
            </a:r>
          </a:p>
        </p:txBody>
      </p:sp>
      <p:sp>
        <p:nvSpPr>
          <p:cNvPr id="54275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8639175" y="6515100"/>
            <a:ext cx="463550" cy="273050"/>
          </a:xfrm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A6BF3F-DD49-46F7-A45F-EC5525378E2C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tr-TR"/>
          </a:p>
        </p:txBody>
      </p:sp>
      <p:sp>
        <p:nvSpPr>
          <p:cNvPr id="2" name="AutoShape 4"/>
          <p:cNvSpPr>
            <a:spLocks noChangeArrowheads="1"/>
          </p:cNvSpPr>
          <p:nvPr/>
        </p:nvSpPr>
        <p:spPr bwMode="auto">
          <a:xfrm>
            <a:off x="4929188" y="3714750"/>
            <a:ext cx="2428875" cy="357188"/>
          </a:xfrm>
          <a:prstGeom prst="rightArrow">
            <a:avLst>
              <a:gd name="adj1" fmla="val 50000"/>
              <a:gd name="adj2" fmla="val 25534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" name="5 Aşağı Ok"/>
          <p:cNvSpPr/>
          <p:nvPr/>
        </p:nvSpPr>
        <p:spPr>
          <a:xfrm>
            <a:off x="1214438" y="3071813"/>
            <a:ext cx="1714500" cy="5000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600200"/>
            <a:ext cx="8785225" cy="45259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tr-TR" sz="2400" b="1" smtClean="0"/>
          </a:p>
          <a:p>
            <a:pPr algn="ctr" eaLnBrk="1" hangingPunct="1">
              <a:buFont typeface="Wingdings" pitchFamily="2" charset="2"/>
              <a:buNone/>
            </a:pPr>
            <a:r>
              <a:rPr lang="tr-TR" sz="2800" b="1" smtClean="0"/>
              <a:t>        İLİŞKİ</a:t>
            </a:r>
          </a:p>
          <a:p>
            <a:pPr eaLnBrk="1" hangingPunct="1">
              <a:buFont typeface="Wingdings" pitchFamily="2" charset="2"/>
              <a:buNone/>
            </a:pPr>
            <a:r>
              <a:rPr lang="tr-TR" sz="2400" b="1" smtClean="0"/>
              <a:t>KÜRESEL SUÇ ÖRGÜTLERİ               KÜRESEL TERÖRİZM</a:t>
            </a:r>
          </a:p>
          <a:p>
            <a:pPr eaLnBrk="1" hangingPunct="1">
              <a:buFont typeface="Wingdings" pitchFamily="2" charset="2"/>
              <a:buNone/>
            </a:pPr>
            <a:endParaRPr lang="tr-TR" sz="2800" b="1" smtClean="0"/>
          </a:p>
          <a:p>
            <a:pPr algn="ctr" eaLnBrk="1" hangingPunct="1">
              <a:buFont typeface="Wingdings" pitchFamily="2" charset="2"/>
              <a:buNone/>
            </a:pPr>
            <a:r>
              <a:rPr lang="tr-TR" sz="2800" b="1" smtClean="0"/>
              <a:t>          FİNANS</a:t>
            </a:r>
          </a:p>
          <a:p>
            <a:pPr algn="ctr" eaLnBrk="1" hangingPunct="1">
              <a:buFont typeface="Wingdings" pitchFamily="2" charset="2"/>
              <a:buNone/>
            </a:pPr>
            <a:endParaRPr lang="tr-TR" sz="2800" b="1" smtClean="0"/>
          </a:p>
          <a:p>
            <a:pPr algn="ctr" eaLnBrk="1" hangingPunct="1">
              <a:buFont typeface="Wingdings" pitchFamily="2" charset="2"/>
              <a:buNone/>
            </a:pPr>
            <a:endParaRPr lang="tr-TR" sz="2800" b="1" smtClean="0"/>
          </a:p>
          <a:p>
            <a:pPr algn="ctr" eaLnBrk="1" hangingPunct="1">
              <a:buFont typeface="Wingdings" pitchFamily="2" charset="2"/>
              <a:buNone/>
            </a:pPr>
            <a:r>
              <a:rPr lang="tr-TR" sz="2800" b="1" smtClean="0"/>
              <a:t>            INTERPOL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tr-TR" sz="2800" b="1" smtClean="0"/>
              <a:t>           EUROPOL</a:t>
            </a:r>
          </a:p>
        </p:txBody>
      </p:sp>
      <p:sp>
        <p:nvSpPr>
          <p:cNvPr id="56323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8639175" y="6515100"/>
            <a:ext cx="463550" cy="273050"/>
          </a:xfrm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C9FA01-46AD-41AA-B076-DE0361B6432A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tr-TR"/>
          </a:p>
        </p:txBody>
      </p:sp>
      <p:sp>
        <p:nvSpPr>
          <p:cNvPr id="2" name="AutoShape 4"/>
          <p:cNvSpPr>
            <a:spLocks noChangeArrowheads="1"/>
          </p:cNvSpPr>
          <p:nvPr/>
        </p:nvSpPr>
        <p:spPr bwMode="auto">
          <a:xfrm>
            <a:off x="4286250" y="2714625"/>
            <a:ext cx="1223963" cy="144463"/>
          </a:xfrm>
          <a:prstGeom prst="leftRightArrow">
            <a:avLst>
              <a:gd name="adj1" fmla="val 50000"/>
              <a:gd name="adj2" fmla="val 1694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6324" name="AutoShape 5"/>
          <p:cNvSpPr>
            <a:spLocks noChangeArrowheads="1"/>
          </p:cNvSpPr>
          <p:nvPr/>
        </p:nvSpPr>
        <p:spPr bwMode="auto">
          <a:xfrm>
            <a:off x="4857750" y="2857500"/>
            <a:ext cx="144463" cy="649288"/>
          </a:xfrm>
          <a:prstGeom prst="downArrow">
            <a:avLst>
              <a:gd name="adj1" fmla="val 50000"/>
              <a:gd name="adj2" fmla="val 11236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6325" name="AutoShape 8"/>
          <p:cNvSpPr>
            <a:spLocks noChangeArrowheads="1"/>
          </p:cNvSpPr>
          <p:nvPr/>
        </p:nvSpPr>
        <p:spPr bwMode="auto">
          <a:xfrm rot="-333757">
            <a:off x="2906713" y="3597275"/>
            <a:ext cx="647700" cy="2520950"/>
          </a:xfrm>
          <a:prstGeom prst="curvedRightArrow">
            <a:avLst>
              <a:gd name="adj1" fmla="val 77843"/>
              <a:gd name="adj2" fmla="val 155686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6326" name="AutoShape 9"/>
          <p:cNvSpPr>
            <a:spLocks noChangeArrowheads="1"/>
          </p:cNvSpPr>
          <p:nvPr/>
        </p:nvSpPr>
        <p:spPr bwMode="auto">
          <a:xfrm>
            <a:off x="6215063" y="3571875"/>
            <a:ext cx="576262" cy="2376488"/>
          </a:xfrm>
          <a:prstGeom prst="curvedLeftArrow">
            <a:avLst>
              <a:gd name="adj1" fmla="val 82479"/>
              <a:gd name="adj2" fmla="val 164959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tr-TR" b="1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tr-TR" b="1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800" b="1" smtClean="0"/>
              <a:t>KÜRESELLEŞME                            FAKİRLEŞME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tr-TR" sz="2800" b="1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tr-TR" sz="2800" b="1" smtClean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400" b="1" smtClean="0"/>
              <a:t>     ÇOK DERİNLEŞTİ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tr-TR" sz="2800" b="1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tr-TR" sz="2800" b="1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800" b="1" smtClean="0"/>
              <a:t>KÜRESELLEŞME                         ZENGİNLEŞME</a:t>
            </a:r>
          </a:p>
        </p:txBody>
      </p:sp>
      <p:sp>
        <p:nvSpPr>
          <p:cNvPr id="58371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8639175" y="6515100"/>
            <a:ext cx="463550" cy="273050"/>
          </a:xfrm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117D40-6B08-48C6-9DAC-BE56A5BE0737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tr-TR"/>
          </a:p>
        </p:txBody>
      </p:sp>
      <p:sp>
        <p:nvSpPr>
          <p:cNvPr id="2" name="AutoShape 4"/>
          <p:cNvSpPr>
            <a:spLocks noChangeArrowheads="1"/>
          </p:cNvSpPr>
          <p:nvPr/>
        </p:nvSpPr>
        <p:spPr bwMode="auto">
          <a:xfrm>
            <a:off x="3563938" y="2500313"/>
            <a:ext cx="2520950" cy="215900"/>
          </a:xfrm>
          <a:prstGeom prst="leftRightArrow">
            <a:avLst>
              <a:gd name="adj1" fmla="val 50000"/>
              <a:gd name="adj2" fmla="val 233529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8372" name="AutoShape 5"/>
          <p:cNvSpPr>
            <a:spLocks noChangeArrowheads="1"/>
          </p:cNvSpPr>
          <p:nvPr/>
        </p:nvSpPr>
        <p:spPr bwMode="auto">
          <a:xfrm>
            <a:off x="4643438" y="2643188"/>
            <a:ext cx="288925" cy="1152525"/>
          </a:xfrm>
          <a:prstGeom prst="downArrow">
            <a:avLst>
              <a:gd name="adj1" fmla="val 50000"/>
              <a:gd name="adj2" fmla="val 99725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8373" name="AutoShape 6"/>
          <p:cNvSpPr>
            <a:spLocks noChangeArrowheads="1"/>
          </p:cNvSpPr>
          <p:nvPr/>
        </p:nvSpPr>
        <p:spPr bwMode="auto">
          <a:xfrm>
            <a:off x="3563938" y="5235575"/>
            <a:ext cx="2376487" cy="215900"/>
          </a:xfrm>
          <a:prstGeom prst="leftRightArrow">
            <a:avLst>
              <a:gd name="adj1" fmla="val 50000"/>
              <a:gd name="adj2" fmla="val 220147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58374" name="AutoShape 7"/>
          <p:cNvSpPr>
            <a:spLocks noChangeArrowheads="1"/>
          </p:cNvSpPr>
          <p:nvPr/>
        </p:nvSpPr>
        <p:spPr bwMode="auto">
          <a:xfrm>
            <a:off x="4643438" y="4156075"/>
            <a:ext cx="287337" cy="1152525"/>
          </a:xfrm>
          <a:prstGeom prst="upArrow">
            <a:avLst>
              <a:gd name="adj1" fmla="val 50000"/>
              <a:gd name="adj2" fmla="val 100276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tr-TR" b="1" smtClean="0"/>
              <a:t>KÜRESEL SALGIN HASTALIKLAR</a:t>
            </a:r>
          </a:p>
          <a:p>
            <a:pPr eaLnBrk="1" hangingPunct="1">
              <a:buFont typeface="Wingdings" pitchFamily="2" charset="2"/>
              <a:buNone/>
            </a:pPr>
            <a:endParaRPr lang="tr-TR" sz="2400" b="1" smtClean="0"/>
          </a:p>
          <a:p>
            <a:pPr eaLnBrk="1" hangingPunct="1">
              <a:buFont typeface="Wingdings" pitchFamily="2" charset="2"/>
              <a:buNone/>
            </a:pPr>
            <a:r>
              <a:rPr lang="tr-TR" sz="2400" b="1" smtClean="0">
                <a:solidFill>
                  <a:srgbClr val="FF0000"/>
                </a:solidFill>
              </a:rPr>
              <a:t>-</a:t>
            </a:r>
            <a:r>
              <a:rPr lang="tr-TR" sz="2400" b="1" smtClean="0"/>
              <a:t> KÖTÜ YAŞAM KOŞULLARI</a:t>
            </a:r>
          </a:p>
          <a:p>
            <a:pPr eaLnBrk="1" hangingPunct="1">
              <a:buFont typeface="Wingdings" pitchFamily="2" charset="2"/>
              <a:buNone/>
            </a:pPr>
            <a:r>
              <a:rPr lang="tr-TR" sz="2400" b="1" smtClean="0">
                <a:solidFill>
                  <a:srgbClr val="FF0000"/>
                </a:solidFill>
              </a:rPr>
              <a:t>-</a:t>
            </a:r>
            <a:r>
              <a:rPr lang="tr-TR" sz="2400" b="1" smtClean="0"/>
              <a:t> SAĞLIK VE SOSYAL PROGRAMLARA</a:t>
            </a:r>
          </a:p>
          <a:p>
            <a:pPr eaLnBrk="1" hangingPunct="1">
              <a:buFont typeface="Wingdings" pitchFamily="2" charset="2"/>
              <a:buNone/>
            </a:pPr>
            <a:r>
              <a:rPr lang="tr-TR" sz="2400" b="1" smtClean="0"/>
              <a:t>  BÜTÇEDEN YETERİNCE PAY AYRILAMAMASI</a:t>
            </a:r>
          </a:p>
          <a:p>
            <a:pPr eaLnBrk="1" hangingPunct="1">
              <a:buFont typeface="Wingdings" pitchFamily="2" charset="2"/>
              <a:buNone/>
            </a:pPr>
            <a:r>
              <a:rPr lang="tr-TR" sz="2400" b="1" smtClean="0">
                <a:solidFill>
                  <a:srgbClr val="FF0000"/>
                </a:solidFill>
              </a:rPr>
              <a:t>-</a:t>
            </a:r>
            <a:r>
              <a:rPr lang="tr-TR" sz="2400" b="1" smtClean="0"/>
              <a:t> EĞİTİMSİZLİK</a:t>
            </a:r>
          </a:p>
          <a:p>
            <a:pPr eaLnBrk="1" hangingPunct="1">
              <a:buFont typeface="Wingdings" pitchFamily="2" charset="2"/>
              <a:buNone/>
            </a:pPr>
            <a:endParaRPr lang="tr-TR" sz="2400" b="1" smtClean="0"/>
          </a:p>
          <a:p>
            <a:pPr eaLnBrk="1" hangingPunct="1">
              <a:buFont typeface="Wingdings" pitchFamily="2" charset="2"/>
              <a:buNone/>
            </a:pPr>
            <a:r>
              <a:rPr lang="tr-TR" sz="2400" b="1" smtClean="0"/>
              <a:t>SALGIN HASTALIKLAR ARTIYOR</a:t>
            </a:r>
          </a:p>
          <a:p>
            <a:pPr eaLnBrk="1" hangingPunct="1">
              <a:buFont typeface="Wingdings" pitchFamily="2" charset="2"/>
              <a:buNone/>
            </a:pPr>
            <a:endParaRPr lang="tr-TR" sz="2400" b="1" smtClean="0"/>
          </a:p>
          <a:p>
            <a:pPr eaLnBrk="1" hangingPunct="1">
              <a:buFont typeface="Wingdings" pitchFamily="2" charset="2"/>
              <a:buNone/>
            </a:pPr>
            <a:r>
              <a:rPr lang="tr-TR" sz="2400" b="1" smtClean="0"/>
              <a:t>ÜLKELERİN SİYASİ İSTİKRARINI TEHDİT EDİYOR</a:t>
            </a:r>
          </a:p>
        </p:txBody>
      </p:sp>
      <p:sp>
        <p:nvSpPr>
          <p:cNvPr id="60419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8639175" y="6515100"/>
            <a:ext cx="463550" cy="273050"/>
          </a:xfrm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FD3D18-A797-4FC0-A09B-70C1C3C059EA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tr-TR"/>
          </a:p>
        </p:txBody>
      </p:sp>
      <p:sp>
        <p:nvSpPr>
          <p:cNvPr id="2" name="Line 4"/>
          <p:cNvSpPr>
            <a:spLocks noChangeShapeType="1"/>
          </p:cNvSpPr>
          <p:nvPr/>
        </p:nvSpPr>
        <p:spPr bwMode="auto">
          <a:xfrm>
            <a:off x="1714500" y="2000250"/>
            <a:ext cx="0" cy="50323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60420" name="Line 5"/>
          <p:cNvSpPr>
            <a:spLocks noChangeShapeType="1"/>
          </p:cNvSpPr>
          <p:nvPr/>
        </p:nvSpPr>
        <p:spPr bwMode="auto">
          <a:xfrm>
            <a:off x="1643063" y="4214813"/>
            <a:ext cx="0" cy="5048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60421" name="Line 6"/>
          <p:cNvSpPr>
            <a:spLocks noChangeShapeType="1"/>
          </p:cNvSpPr>
          <p:nvPr/>
        </p:nvSpPr>
        <p:spPr bwMode="auto">
          <a:xfrm>
            <a:off x="1643063" y="5072063"/>
            <a:ext cx="0" cy="5048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tr-TR" b="1" smtClean="0"/>
              <a:t>KÜRESEL SALGIN HASTALIKLAR</a:t>
            </a:r>
          </a:p>
          <a:p>
            <a:pPr eaLnBrk="1" hangingPunct="1">
              <a:buFont typeface="Wingdings" pitchFamily="2" charset="2"/>
              <a:buNone/>
            </a:pPr>
            <a:endParaRPr lang="tr-TR" b="1" smtClean="0"/>
          </a:p>
          <a:p>
            <a:pPr eaLnBrk="1" hangingPunct="1">
              <a:buFont typeface="Wingdings" pitchFamily="2" charset="2"/>
              <a:buNone/>
            </a:pPr>
            <a:r>
              <a:rPr lang="tr-TR" b="1" smtClean="0"/>
              <a:t>1970                   20 BULAŞICI HASTALIK</a:t>
            </a:r>
          </a:p>
          <a:p>
            <a:pPr algn="ctr" eaLnBrk="1" hangingPunct="1">
              <a:buClr>
                <a:srgbClr val="FF0000"/>
              </a:buClr>
              <a:buFontTx/>
              <a:buChar char="•"/>
            </a:pPr>
            <a:r>
              <a:rPr lang="tr-TR" sz="2400" b="1" smtClean="0"/>
              <a:t>VEREM</a:t>
            </a:r>
          </a:p>
          <a:p>
            <a:pPr algn="ctr" eaLnBrk="1" hangingPunct="1">
              <a:buClr>
                <a:srgbClr val="FF0000"/>
              </a:buClr>
              <a:buFontTx/>
              <a:buChar char="•"/>
            </a:pPr>
            <a:r>
              <a:rPr lang="tr-TR" sz="2400" b="1" smtClean="0"/>
              <a:t>SITMA</a:t>
            </a:r>
          </a:p>
          <a:p>
            <a:pPr algn="ctr" eaLnBrk="1" hangingPunct="1">
              <a:buClr>
                <a:srgbClr val="FF0000"/>
              </a:buClr>
              <a:buFontTx/>
              <a:buChar char="•"/>
            </a:pPr>
            <a:r>
              <a:rPr lang="tr-TR" sz="2400" b="1" smtClean="0"/>
              <a:t>KOLERA</a:t>
            </a:r>
          </a:p>
          <a:p>
            <a:pPr algn="ctr" eaLnBrk="1" hangingPunct="1">
              <a:buClr>
                <a:srgbClr val="FF0000"/>
              </a:buClr>
              <a:buFontTx/>
              <a:buChar char="•"/>
            </a:pPr>
            <a:r>
              <a:rPr lang="tr-TR" sz="2400" b="1" smtClean="0"/>
              <a:t>HIV (AIDS)</a:t>
            </a:r>
          </a:p>
          <a:p>
            <a:pPr algn="ctr" eaLnBrk="1" hangingPunct="1">
              <a:buClr>
                <a:srgbClr val="FF0000"/>
              </a:buClr>
              <a:buFontTx/>
              <a:buChar char="•"/>
            </a:pPr>
            <a:r>
              <a:rPr lang="tr-TR" sz="2400" b="1" smtClean="0"/>
              <a:t>EBOLA</a:t>
            </a:r>
          </a:p>
          <a:p>
            <a:pPr algn="ctr" eaLnBrk="1" hangingPunct="1">
              <a:buClr>
                <a:srgbClr val="FF0000"/>
              </a:buClr>
              <a:buFontTx/>
              <a:buChar char="•"/>
            </a:pPr>
            <a:r>
              <a:rPr lang="tr-TR" sz="2400" b="1" smtClean="0"/>
              <a:t>HEPATİT C</a:t>
            </a:r>
          </a:p>
        </p:txBody>
      </p:sp>
      <p:sp>
        <p:nvSpPr>
          <p:cNvPr id="62467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8639175" y="6515100"/>
            <a:ext cx="463550" cy="273050"/>
          </a:xfrm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B0AFED-8D99-4FA5-862C-D82E21E05C82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tr-TR"/>
          </a:p>
        </p:txBody>
      </p:sp>
      <p:sp>
        <p:nvSpPr>
          <p:cNvPr id="2" name="Line 4"/>
          <p:cNvSpPr>
            <a:spLocks noChangeShapeType="1"/>
          </p:cNvSpPr>
          <p:nvPr/>
        </p:nvSpPr>
        <p:spPr bwMode="auto">
          <a:xfrm>
            <a:off x="1357313" y="2714625"/>
            <a:ext cx="1500187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tr-TR" b="1" smtClean="0"/>
              <a:t>KÜRESEL SALGIN HASTALIKLAR</a:t>
            </a:r>
          </a:p>
          <a:p>
            <a:pPr eaLnBrk="1" hangingPunct="1">
              <a:buFont typeface="Wingdings" pitchFamily="2" charset="2"/>
              <a:buNone/>
            </a:pPr>
            <a:endParaRPr lang="tr-TR" b="1" smtClean="0"/>
          </a:p>
          <a:p>
            <a:pPr eaLnBrk="1" hangingPunct="1">
              <a:buFont typeface="Wingdings" pitchFamily="2" charset="2"/>
              <a:buNone/>
            </a:pPr>
            <a:r>
              <a:rPr lang="tr-TR" b="1" smtClean="0"/>
              <a:t>KÜRESELLEŞME                                   VEREM</a:t>
            </a:r>
          </a:p>
          <a:p>
            <a:pPr eaLnBrk="1" hangingPunct="1">
              <a:buFont typeface="Wingdings" pitchFamily="2" charset="2"/>
              <a:buNone/>
            </a:pPr>
            <a:r>
              <a:rPr lang="tr-TR" b="1" smtClean="0"/>
              <a:t>							     SITMA</a:t>
            </a:r>
          </a:p>
          <a:p>
            <a:pPr eaLnBrk="1" hangingPunct="1">
              <a:buFont typeface="Wingdings" pitchFamily="2" charset="2"/>
              <a:buNone/>
            </a:pPr>
            <a:r>
              <a:rPr lang="tr-TR" b="1" smtClean="0"/>
              <a:t>							     SARILIK</a:t>
            </a:r>
          </a:p>
          <a:p>
            <a:pPr eaLnBrk="1" hangingPunct="1">
              <a:buFont typeface="Wingdings" pitchFamily="2" charset="2"/>
              <a:buNone/>
            </a:pPr>
            <a:r>
              <a:rPr lang="tr-TR" b="1" smtClean="0"/>
              <a:t>							     AIDS</a:t>
            </a:r>
          </a:p>
        </p:txBody>
      </p:sp>
      <p:sp>
        <p:nvSpPr>
          <p:cNvPr id="64515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8639175" y="6515100"/>
            <a:ext cx="463550" cy="273050"/>
          </a:xfrm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CC48D2-935F-45D2-B065-C1E17882AB26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tr-TR"/>
          </a:p>
        </p:txBody>
      </p:sp>
      <p:sp>
        <p:nvSpPr>
          <p:cNvPr id="2" name="Line 4"/>
          <p:cNvSpPr>
            <a:spLocks noChangeShapeType="1"/>
          </p:cNvSpPr>
          <p:nvPr/>
        </p:nvSpPr>
        <p:spPr bwMode="auto">
          <a:xfrm>
            <a:off x="3714750" y="2714625"/>
            <a:ext cx="2376488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507413" cy="45259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tr-TR" b="1" smtClean="0"/>
              <a:t>KÜRESEL SALGIN HASTALIKLAR</a:t>
            </a:r>
          </a:p>
          <a:p>
            <a:pPr eaLnBrk="1" hangingPunct="1">
              <a:buFont typeface="Wingdings" pitchFamily="2" charset="2"/>
              <a:buNone/>
            </a:pPr>
            <a:endParaRPr lang="tr-TR" b="1" smtClean="0"/>
          </a:p>
          <a:p>
            <a:pPr eaLnBrk="1" hangingPunct="1">
              <a:buFont typeface="Wingdings" pitchFamily="2" charset="2"/>
              <a:buNone/>
            </a:pPr>
            <a:r>
              <a:rPr lang="tr-TR" b="1" smtClean="0"/>
              <a:t>2020 YILINDA               </a:t>
            </a:r>
            <a:r>
              <a:rPr lang="tr-TR" sz="2800" b="1" smtClean="0"/>
              <a:t>GELİŞMEKTE OLAN VE       				      AZ GELİŞMİŞ ÜLKELER</a:t>
            </a:r>
          </a:p>
          <a:p>
            <a:pPr eaLnBrk="1" hangingPunct="1">
              <a:buFont typeface="Wingdings" pitchFamily="2" charset="2"/>
              <a:buNone/>
            </a:pPr>
            <a:endParaRPr lang="tr-TR" sz="2800" b="1" smtClean="0"/>
          </a:p>
          <a:p>
            <a:pPr eaLnBrk="1" hangingPunct="1">
              <a:buFont typeface="Wingdings" pitchFamily="2" charset="2"/>
              <a:buNone/>
            </a:pPr>
            <a:r>
              <a:rPr lang="tr-TR" sz="2800" b="1" smtClean="0"/>
              <a:t>						</a:t>
            </a:r>
            <a:r>
              <a:rPr lang="tr-TR" sz="2800" b="1" smtClean="0">
                <a:solidFill>
                  <a:srgbClr val="FF0000"/>
                </a:solidFill>
              </a:rPr>
              <a:t>-</a:t>
            </a:r>
            <a:r>
              <a:rPr lang="tr-TR" sz="2800" b="1" smtClean="0"/>
              <a:t> VEREM</a:t>
            </a:r>
          </a:p>
          <a:p>
            <a:pPr eaLnBrk="1" hangingPunct="1">
              <a:buFont typeface="Wingdings" pitchFamily="2" charset="2"/>
              <a:buNone/>
            </a:pPr>
            <a:r>
              <a:rPr lang="tr-TR" sz="2800" b="1" smtClean="0"/>
              <a:t>						</a:t>
            </a:r>
            <a:r>
              <a:rPr lang="tr-TR" sz="2800" b="1" smtClean="0">
                <a:solidFill>
                  <a:srgbClr val="FF0000"/>
                </a:solidFill>
              </a:rPr>
              <a:t>-</a:t>
            </a:r>
            <a:r>
              <a:rPr lang="tr-TR" sz="2800" b="1" smtClean="0"/>
              <a:t> AIDS</a:t>
            </a:r>
          </a:p>
        </p:txBody>
      </p:sp>
      <p:sp>
        <p:nvSpPr>
          <p:cNvPr id="66563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8639175" y="6515100"/>
            <a:ext cx="463550" cy="273050"/>
          </a:xfrm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86073B-9B3D-4BE8-A934-1124719E9E8B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tr-TR"/>
          </a:p>
        </p:txBody>
      </p:sp>
      <p:sp>
        <p:nvSpPr>
          <p:cNvPr id="2" name="Line 4"/>
          <p:cNvSpPr>
            <a:spLocks noChangeShapeType="1"/>
          </p:cNvSpPr>
          <p:nvPr/>
        </p:nvSpPr>
        <p:spPr bwMode="auto">
          <a:xfrm>
            <a:off x="2786063" y="2857500"/>
            <a:ext cx="128587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tr-TR" sz="2800" b="1" smtClean="0"/>
              <a:t>ETNİK VE DİNSEL ÇATIŞMALAR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tr-TR" sz="2800" b="1" smtClean="0"/>
              <a:t>1990’DAN İTİBAREN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SzPct val="110000"/>
              <a:buFont typeface="Wingdings" pitchFamily="2" charset="2"/>
              <a:buChar char="v"/>
            </a:pPr>
            <a:r>
              <a:rPr lang="tr-TR" sz="2800" b="1" smtClean="0"/>
              <a:t>RUANDA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SzPct val="110000"/>
              <a:buFont typeface="Wingdings" pitchFamily="2" charset="2"/>
              <a:buChar char="v"/>
            </a:pPr>
            <a:r>
              <a:rPr lang="tr-TR" sz="2800" b="1" smtClean="0"/>
              <a:t>BOSNA - HERSEK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SzPct val="110000"/>
              <a:buFont typeface="Wingdings" pitchFamily="2" charset="2"/>
              <a:buChar char="v"/>
            </a:pPr>
            <a:r>
              <a:rPr lang="tr-TR" sz="2800" b="1" smtClean="0"/>
              <a:t>KOSOVA                          ULUSLARARASI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SzPct val="110000"/>
              <a:buFont typeface="Wingdings" pitchFamily="2" charset="2"/>
              <a:buChar char="v"/>
            </a:pPr>
            <a:r>
              <a:rPr lang="tr-TR" sz="2800" b="1" smtClean="0"/>
              <a:t>KUZEY İRLANDA             TOPLUMUN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SzPct val="110000"/>
              <a:buFont typeface="Wingdings" pitchFamily="2" charset="2"/>
              <a:buChar char="v"/>
            </a:pPr>
            <a:r>
              <a:rPr lang="tr-TR" sz="2800" b="1" smtClean="0"/>
              <a:t>FİLİSTİN                           MÜDAHALESİ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SzPct val="110000"/>
              <a:buFont typeface="Wingdings" pitchFamily="2" charset="2"/>
              <a:buChar char="v"/>
            </a:pPr>
            <a:r>
              <a:rPr lang="tr-TR" sz="2800" b="1" smtClean="0"/>
              <a:t>SRİ LANKA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SzPct val="110000"/>
              <a:buFont typeface="Wingdings" pitchFamily="2" charset="2"/>
              <a:buChar char="v"/>
            </a:pPr>
            <a:r>
              <a:rPr lang="tr-TR" sz="2800" b="1" smtClean="0"/>
              <a:t>KEŞMİR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SzPct val="110000"/>
              <a:buFont typeface="Wingdings" pitchFamily="2" charset="2"/>
              <a:buChar char="v"/>
            </a:pPr>
            <a:r>
              <a:rPr lang="tr-TR" sz="2800" b="1" smtClean="0"/>
              <a:t>ÇEÇENİSTAN</a:t>
            </a:r>
          </a:p>
        </p:txBody>
      </p:sp>
      <p:sp>
        <p:nvSpPr>
          <p:cNvPr id="68611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8639175" y="6515100"/>
            <a:ext cx="463550" cy="273050"/>
          </a:xfrm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159FDB-313B-4326-9A37-BBDC13101F08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tr-TR"/>
          </a:p>
        </p:txBody>
      </p:sp>
      <p:sp>
        <p:nvSpPr>
          <p:cNvPr id="2" name="AutoShape 4"/>
          <p:cNvSpPr>
            <a:spLocks/>
          </p:cNvSpPr>
          <p:nvPr/>
        </p:nvSpPr>
        <p:spPr bwMode="auto">
          <a:xfrm>
            <a:off x="3851275" y="2492375"/>
            <a:ext cx="1081088" cy="3168650"/>
          </a:xfrm>
          <a:prstGeom prst="rightBrace">
            <a:avLst>
              <a:gd name="adj1" fmla="val 24425"/>
              <a:gd name="adj2" fmla="val 47569"/>
            </a:avLst>
          </a:prstGeom>
          <a:noFill/>
          <a:ln w="76200">
            <a:solidFill>
              <a:srgbClr val="FF0000"/>
            </a:solidFill>
            <a:round/>
            <a:headEnd type="oval" w="med" len="med"/>
            <a:tailEnd type="oval" w="med" len="med"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b="1" smtClean="0"/>
              <a:t>       ETNİK VE DİNSEL ÇATIŞMALAR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b="1" smtClean="0"/>
              <a:t>          </a:t>
            </a:r>
            <a:r>
              <a:rPr lang="tr-TR" sz="2400" b="1" smtClean="0"/>
              <a:t>ÜLKELER</a:t>
            </a:r>
            <a:r>
              <a:rPr lang="tr-TR" b="1" smtClean="0"/>
              <a:t>          </a:t>
            </a:r>
            <a:r>
              <a:rPr lang="tr-TR" sz="2400" b="1" smtClean="0"/>
              <a:t>ZARAR                 SİYASAL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400" b="1" smtClean="0"/>
              <a:t>                                                                     SOSYAL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400" b="1" smtClean="0"/>
              <a:t>                                                                     EKONOMİK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tr-TR" sz="2400" b="1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tr-TR" sz="2400" b="1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tr-TR" sz="2400" b="1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400" b="1" smtClean="0"/>
              <a:t>          BÖLGESEL TEHDİT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400" b="1" smtClean="0"/>
              <a:t>       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400" b="1" smtClean="0"/>
              <a:t>          KÜRESEL TEHDİT</a:t>
            </a:r>
          </a:p>
        </p:txBody>
      </p:sp>
      <p:sp>
        <p:nvSpPr>
          <p:cNvPr id="72707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8639175" y="6515100"/>
            <a:ext cx="463550" cy="273050"/>
          </a:xfrm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03571-7D86-4414-B86C-54BDA2B8F181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tr-TR"/>
          </a:p>
        </p:txBody>
      </p:sp>
      <p:sp>
        <p:nvSpPr>
          <p:cNvPr id="70659" name="Rectangle 4"/>
          <p:cNvSpPr>
            <a:spLocks noChangeArrowheads="1"/>
          </p:cNvSpPr>
          <p:nvPr/>
        </p:nvSpPr>
        <p:spPr bwMode="auto">
          <a:xfrm>
            <a:off x="571500" y="1643063"/>
            <a:ext cx="215900" cy="40322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0660" name="AutoShape 5"/>
          <p:cNvSpPr>
            <a:spLocks noChangeArrowheads="1"/>
          </p:cNvSpPr>
          <p:nvPr/>
        </p:nvSpPr>
        <p:spPr bwMode="auto">
          <a:xfrm>
            <a:off x="571500" y="5357813"/>
            <a:ext cx="504825" cy="360362"/>
          </a:xfrm>
          <a:prstGeom prst="rightArrow">
            <a:avLst>
              <a:gd name="adj1" fmla="val 50000"/>
              <a:gd name="adj2" fmla="val 35022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0661" name="AutoShape 6"/>
          <p:cNvSpPr>
            <a:spLocks noChangeArrowheads="1"/>
          </p:cNvSpPr>
          <p:nvPr/>
        </p:nvSpPr>
        <p:spPr bwMode="auto">
          <a:xfrm>
            <a:off x="571500" y="4429125"/>
            <a:ext cx="504825" cy="360363"/>
          </a:xfrm>
          <a:prstGeom prst="rightArrow">
            <a:avLst>
              <a:gd name="adj1" fmla="val 50000"/>
              <a:gd name="adj2" fmla="val 35022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0662" name="AutoShape 8"/>
          <p:cNvSpPr>
            <a:spLocks noChangeArrowheads="1"/>
          </p:cNvSpPr>
          <p:nvPr/>
        </p:nvSpPr>
        <p:spPr bwMode="auto">
          <a:xfrm>
            <a:off x="787400" y="2074863"/>
            <a:ext cx="504825" cy="360362"/>
          </a:xfrm>
          <a:prstGeom prst="rightArrow">
            <a:avLst>
              <a:gd name="adj1" fmla="val 50000"/>
              <a:gd name="adj2" fmla="val 35022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0663" name="AutoShape 9"/>
          <p:cNvSpPr>
            <a:spLocks noChangeArrowheads="1"/>
          </p:cNvSpPr>
          <p:nvPr/>
        </p:nvSpPr>
        <p:spPr bwMode="auto">
          <a:xfrm>
            <a:off x="3059113" y="1844675"/>
            <a:ext cx="3168650" cy="720725"/>
          </a:xfrm>
          <a:prstGeom prst="rightArrow">
            <a:avLst>
              <a:gd name="adj1" fmla="val 50000"/>
              <a:gd name="adj2" fmla="val 109912"/>
            </a:avLst>
          </a:prstGeom>
          <a:solidFill>
            <a:schemeClr val="accent1">
              <a:alpha val="39999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0664" name="AutoShape 11"/>
          <p:cNvSpPr>
            <a:spLocks noChangeArrowheads="1"/>
          </p:cNvSpPr>
          <p:nvPr/>
        </p:nvSpPr>
        <p:spPr bwMode="auto">
          <a:xfrm>
            <a:off x="571500" y="1500188"/>
            <a:ext cx="504825" cy="360362"/>
          </a:xfrm>
          <a:prstGeom prst="rightArrow">
            <a:avLst>
              <a:gd name="adj1" fmla="val 50000"/>
              <a:gd name="adj2" fmla="val 35022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tr-TR" b="1" smtClean="0"/>
              <a:t>ÇEVRESEL TEHDİT VE RİSKLER</a:t>
            </a:r>
          </a:p>
          <a:p>
            <a:pPr eaLnBrk="1" hangingPunct="1"/>
            <a:endParaRPr lang="tr-TR" b="1" smtClean="0"/>
          </a:p>
          <a:p>
            <a:pPr eaLnBrk="1" hangingPunct="1">
              <a:buFont typeface="Wingdings" pitchFamily="2" charset="2"/>
              <a:buNone/>
            </a:pPr>
            <a:endParaRPr lang="tr-TR" b="1" smtClean="0"/>
          </a:p>
          <a:p>
            <a:pPr eaLnBrk="1" hangingPunct="1">
              <a:buFont typeface="Wingdings" pitchFamily="2" charset="2"/>
              <a:buNone/>
            </a:pPr>
            <a:r>
              <a:rPr lang="tr-TR" b="1" smtClean="0"/>
              <a:t>DENİZLER</a:t>
            </a:r>
          </a:p>
          <a:p>
            <a:pPr eaLnBrk="1" hangingPunct="1">
              <a:buFont typeface="Wingdings" pitchFamily="2" charset="2"/>
              <a:buNone/>
            </a:pPr>
            <a:r>
              <a:rPr lang="tr-TR" b="1" smtClean="0"/>
              <a:t>      VE                                         KİRLENME</a:t>
            </a:r>
          </a:p>
          <a:p>
            <a:pPr eaLnBrk="1" hangingPunct="1">
              <a:buFont typeface="Wingdings" pitchFamily="2" charset="2"/>
              <a:buNone/>
            </a:pPr>
            <a:r>
              <a:rPr lang="tr-TR" b="1" smtClean="0"/>
              <a:t>İÇME SUYU</a:t>
            </a:r>
          </a:p>
        </p:txBody>
      </p:sp>
      <p:sp>
        <p:nvSpPr>
          <p:cNvPr id="74755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8639175" y="6515100"/>
            <a:ext cx="463550" cy="273050"/>
          </a:xfrm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064BF2-7C7E-463D-9C48-E0891262DB3B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tr-TR"/>
          </a:p>
        </p:txBody>
      </p:sp>
      <p:sp>
        <p:nvSpPr>
          <p:cNvPr id="72707" name="AutoShape 4"/>
          <p:cNvSpPr>
            <a:spLocks noChangeArrowheads="1"/>
          </p:cNvSpPr>
          <p:nvPr/>
        </p:nvSpPr>
        <p:spPr bwMode="auto">
          <a:xfrm>
            <a:off x="1979613" y="3141663"/>
            <a:ext cx="3290887" cy="1081087"/>
          </a:xfrm>
          <a:prstGeom prst="rightArrow">
            <a:avLst>
              <a:gd name="adj1" fmla="val 50000"/>
              <a:gd name="adj2" fmla="val 7610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5"/>
          <p:cNvSpPr>
            <a:spLocks noGrp="1" noChangeArrowheads="1"/>
          </p:cNvSpPr>
          <p:nvPr>
            <p:ph idx="1"/>
          </p:nvPr>
        </p:nvSpPr>
        <p:spPr>
          <a:xfrm>
            <a:off x="468313" y="2214563"/>
            <a:ext cx="8229600" cy="3475037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b="1" smtClean="0"/>
              <a:t>ULUSLARARASI ORTAM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tr-TR" b="1" smtClean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tr-TR" b="1" smtClean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tr-TR" b="1" smtClean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tr-TR" b="1" smtClean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tr-TR" b="1" smtClean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b="1" smtClean="0"/>
              <a:t>KÜRESELLEŞME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tr-TR" smtClean="0"/>
          </a:p>
        </p:txBody>
      </p:sp>
      <p:sp>
        <p:nvSpPr>
          <p:cNvPr id="19459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8639175" y="6515100"/>
            <a:ext cx="463550" cy="273050"/>
          </a:xfrm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441863-B040-4682-B51B-7C3BC294188E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tr-TR"/>
          </a:p>
        </p:txBody>
      </p:sp>
      <p:sp>
        <p:nvSpPr>
          <p:cNvPr id="2" name="AutoShape 6"/>
          <p:cNvSpPr>
            <a:spLocks noChangeArrowheads="1"/>
          </p:cNvSpPr>
          <p:nvPr/>
        </p:nvSpPr>
        <p:spPr bwMode="auto">
          <a:xfrm>
            <a:off x="4214813" y="2857500"/>
            <a:ext cx="647700" cy="1655763"/>
          </a:xfrm>
          <a:prstGeom prst="upDownArrow">
            <a:avLst>
              <a:gd name="adj1" fmla="val 50000"/>
              <a:gd name="adj2" fmla="val 5112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 descr="http://marpolandsolas.com/dosya/resimler/oilspi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692150"/>
            <a:ext cx="7345362" cy="530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tr-TR" b="1" smtClean="0"/>
              <a:t>ÇEVRESEL TEHDİT VE RİSKLER</a:t>
            </a:r>
          </a:p>
          <a:p>
            <a:pPr eaLnBrk="1" hangingPunct="1">
              <a:buFont typeface="Wingdings" pitchFamily="2" charset="2"/>
              <a:buChar char="ü"/>
            </a:pPr>
            <a:endParaRPr lang="tr-TR" b="1" smtClean="0"/>
          </a:p>
          <a:p>
            <a:pPr eaLnBrk="1" hangingPunct="1">
              <a:buClr>
                <a:srgbClr val="FF0000"/>
              </a:buClr>
              <a:buSzTx/>
              <a:buFont typeface="Wingdings" pitchFamily="2" charset="2"/>
              <a:buChar char="ü"/>
            </a:pPr>
            <a:r>
              <a:rPr lang="tr-TR" b="1" smtClean="0"/>
              <a:t>KİMYASAL, BİYOLOJİK VE NÜKLEER ATIKLARDAN DOĞAN SORUNLAR</a:t>
            </a:r>
          </a:p>
          <a:p>
            <a:pPr eaLnBrk="1" hangingPunct="1">
              <a:buClr>
                <a:srgbClr val="FF0000"/>
              </a:buClr>
              <a:buSzTx/>
              <a:buFont typeface="Wingdings" pitchFamily="2" charset="2"/>
              <a:buChar char="ü"/>
            </a:pPr>
            <a:r>
              <a:rPr lang="tr-TR" b="1" smtClean="0"/>
              <a:t>İKLİM DEĞİŞİKLİKLERİ</a:t>
            </a:r>
          </a:p>
          <a:p>
            <a:pPr eaLnBrk="1" hangingPunct="1">
              <a:buClr>
                <a:srgbClr val="FF0000"/>
              </a:buClr>
              <a:buSzTx/>
              <a:buFont typeface="Wingdings" pitchFamily="2" charset="2"/>
              <a:buChar char="ü"/>
            </a:pPr>
            <a:r>
              <a:rPr lang="tr-TR" b="1" smtClean="0"/>
              <a:t>KÜRESEL ISINMA</a:t>
            </a:r>
          </a:p>
          <a:p>
            <a:pPr eaLnBrk="1" hangingPunct="1">
              <a:buClr>
                <a:srgbClr val="FF0000"/>
              </a:buClr>
              <a:buSzTx/>
              <a:buFont typeface="Wingdings" pitchFamily="2" charset="2"/>
              <a:buChar char="ü"/>
            </a:pPr>
            <a:r>
              <a:rPr lang="tr-TR" b="1" smtClean="0"/>
              <a:t>EROZYON</a:t>
            </a:r>
          </a:p>
          <a:p>
            <a:pPr eaLnBrk="1" hangingPunct="1">
              <a:buFont typeface="Wingdings 2" pitchFamily="18" charset="2"/>
              <a:buNone/>
            </a:pPr>
            <a:endParaRPr lang="tr-TR" smtClean="0"/>
          </a:p>
        </p:txBody>
      </p:sp>
      <p:sp>
        <p:nvSpPr>
          <p:cNvPr id="76803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8639175" y="6515100"/>
            <a:ext cx="463550" cy="273050"/>
          </a:xfrm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2CCCC6-6292-4EDF-8FE0-589476D9B909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tr-TR"/>
          </a:p>
        </p:txBody>
      </p:sp>
      <p:pic>
        <p:nvPicPr>
          <p:cNvPr id="75779" name="Picture 2" descr="Earth Hour 2008 : Küresel İklim Değişikliğine Karşı Farkındalık Yaratmak2b4edd6d-1e5b-4b83-a8c3-5fa7dc413d8e-wwf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4788" y="3500438"/>
            <a:ext cx="2268537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91513" cy="499745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tr-TR" b="1" smtClean="0"/>
              <a:t>ÇEVRESEL TEHDİT VE RİSKLER</a:t>
            </a:r>
          </a:p>
          <a:p>
            <a:pPr eaLnBrk="1" hangingPunct="1">
              <a:buFont typeface="Wingdings" pitchFamily="2" charset="2"/>
              <a:buNone/>
            </a:pPr>
            <a:r>
              <a:rPr lang="tr-TR" b="1" smtClean="0"/>
              <a:t>                   CO</a:t>
            </a:r>
            <a:r>
              <a:rPr lang="tr-TR" sz="1600" b="1" smtClean="0"/>
              <a:t>2</a:t>
            </a:r>
          </a:p>
          <a:p>
            <a:pPr eaLnBrk="1" hangingPunct="1">
              <a:buFont typeface="Wingdings" pitchFamily="2" charset="2"/>
              <a:buNone/>
            </a:pPr>
            <a:r>
              <a:rPr lang="tr-TR" b="1" smtClean="0"/>
              <a:t>AŞIRI 				      OZON</a:t>
            </a:r>
          </a:p>
          <a:p>
            <a:pPr eaLnBrk="1" hangingPunct="1">
              <a:buFont typeface="Wingdings" pitchFamily="2" charset="2"/>
              <a:buNone/>
            </a:pPr>
            <a:r>
              <a:rPr lang="tr-TR" b="1" smtClean="0"/>
              <a:t>SANAYİLEŞME                    TABAKASININ</a:t>
            </a:r>
          </a:p>
          <a:p>
            <a:pPr eaLnBrk="1" hangingPunct="1">
              <a:buFont typeface="Wingdings" pitchFamily="2" charset="2"/>
              <a:buNone/>
            </a:pPr>
            <a:r>
              <a:rPr lang="tr-TR" b="1" smtClean="0"/>
              <a:t>                                              İNCELMESİ</a:t>
            </a:r>
          </a:p>
          <a:p>
            <a:pPr eaLnBrk="1" hangingPunct="1">
              <a:buFont typeface="Wingdings" pitchFamily="2" charset="2"/>
              <a:buNone/>
            </a:pPr>
            <a:endParaRPr lang="tr-TR" b="1" smtClean="0"/>
          </a:p>
          <a:p>
            <a:pPr eaLnBrk="1" hangingPunct="1">
              <a:buFont typeface="Wingdings" pitchFamily="2" charset="2"/>
              <a:buNone/>
            </a:pPr>
            <a:r>
              <a:rPr lang="tr-TR" b="1" smtClean="0"/>
              <a:t>          KUZEY KUTBUNDA ORTALAMA</a:t>
            </a:r>
          </a:p>
          <a:p>
            <a:pPr eaLnBrk="1" hangingPunct="1">
              <a:buFont typeface="Wingdings" pitchFamily="2" charset="2"/>
              <a:buNone/>
            </a:pPr>
            <a:r>
              <a:rPr lang="tr-TR" b="1" smtClean="0"/>
              <a:t>          SICAKLIK 5 </a:t>
            </a:r>
            <a:r>
              <a:rPr lang="en-US" b="1" smtClean="0">
                <a:cs typeface="Arial" charset="0"/>
              </a:rPr>
              <a:t>°</a:t>
            </a:r>
            <a:r>
              <a:rPr lang="tr-TR" b="1" smtClean="0">
                <a:cs typeface="Arial" charset="0"/>
              </a:rPr>
              <a:t>C ARTMIŞTIR.</a:t>
            </a:r>
            <a:endParaRPr lang="en-US" b="1" smtClean="0">
              <a:cs typeface="Arial" charset="0"/>
            </a:endParaRPr>
          </a:p>
          <a:p>
            <a:pPr eaLnBrk="1" hangingPunct="1"/>
            <a:endParaRPr lang="tr-TR" smtClean="0"/>
          </a:p>
        </p:txBody>
      </p:sp>
      <p:sp>
        <p:nvSpPr>
          <p:cNvPr id="78851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8639175" y="6515100"/>
            <a:ext cx="463550" cy="273050"/>
          </a:xfrm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5108C0-2F09-40AD-A5DB-D66E629B6704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tr-TR"/>
          </a:p>
        </p:txBody>
      </p:sp>
      <p:sp>
        <p:nvSpPr>
          <p:cNvPr id="77827" name="AutoShape 4"/>
          <p:cNvSpPr>
            <a:spLocks noChangeArrowheads="1"/>
          </p:cNvSpPr>
          <p:nvPr/>
        </p:nvSpPr>
        <p:spPr bwMode="auto">
          <a:xfrm>
            <a:off x="1571625" y="2286000"/>
            <a:ext cx="3671888" cy="1008063"/>
          </a:xfrm>
          <a:prstGeom prst="rightArrow">
            <a:avLst>
              <a:gd name="adj1" fmla="val 50000"/>
              <a:gd name="adj2" fmla="val 91063"/>
            </a:avLst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7828" name="AutoShape 5"/>
          <p:cNvSpPr>
            <a:spLocks noChangeArrowheads="1"/>
          </p:cNvSpPr>
          <p:nvPr/>
        </p:nvSpPr>
        <p:spPr bwMode="auto">
          <a:xfrm rot="5400000">
            <a:off x="-58737" y="4202113"/>
            <a:ext cx="2232025" cy="8286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8905 h 21600"/>
              <a:gd name="T20" fmla="*/ 16415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391" y="0"/>
                </a:moveTo>
                <a:lnTo>
                  <a:pt x="9182" y="8024"/>
                </a:lnTo>
                <a:lnTo>
                  <a:pt x="14367" y="8024"/>
                </a:lnTo>
                <a:lnTo>
                  <a:pt x="14367" y="18905"/>
                </a:lnTo>
                <a:lnTo>
                  <a:pt x="0" y="18905"/>
                </a:lnTo>
                <a:lnTo>
                  <a:pt x="0" y="21600"/>
                </a:lnTo>
                <a:lnTo>
                  <a:pt x="16415" y="21600"/>
                </a:lnTo>
                <a:lnTo>
                  <a:pt x="16415" y="8024"/>
                </a:lnTo>
                <a:lnTo>
                  <a:pt x="21600" y="8024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 descr="http://www.meteo.gov.tr/2006/arastirma/filesOzon/ozon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8" y="285750"/>
            <a:ext cx="5857875" cy="616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928813"/>
            <a:ext cx="8964612" cy="464343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tr-TR" b="1" smtClean="0"/>
              <a:t>ÇEVRESEL TEHDİT VE RİSKLER</a:t>
            </a:r>
          </a:p>
          <a:p>
            <a:pPr eaLnBrk="1" hangingPunct="1">
              <a:buFont typeface="Wingdings" pitchFamily="2" charset="2"/>
              <a:buNone/>
            </a:pPr>
            <a:r>
              <a:rPr lang="tr-TR" b="1" smtClean="0"/>
              <a:t>				</a:t>
            </a:r>
          </a:p>
          <a:p>
            <a:pPr eaLnBrk="1" hangingPunct="1">
              <a:buFont typeface="Wingdings" pitchFamily="2" charset="2"/>
              <a:buNone/>
            </a:pPr>
            <a:r>
              <a:rPr lang="tr-TR" b="1" smtClean="0"/>
              <a:t>	                                                                             GELECEK    HAVA SICAKLIĞI              1,4 İLA 5,8 </a:t>
            </a:r>
            <a:r>
              <a:rPr lang="en-US" b="1" smtClean="0">
                <a:cs typeface="Arial" charset="0"/>
              </a:rPr>
              <a:t>°</a:t>
            </a:r>
            <a:r>
              <a:rPr lang="tr-TR" b="1" smtClean="0">
                <a:cs typeface="Arial" charset="0"/>
              </a:rPr>
              <a:t>C</a:t>
            </a:r>
          </a:p>
          <a:p>
            <a:pPr eaLnBrk="1" hangingPunct="1">
              <a:buFont typeface="Wingdings" pitchFamily="2" charset="2"/>
              <a:buNone/>
            </a:pPr>
            <a:r>
              <a:rPr lang="tr-TR" b="1" smtClean="0">
                <a:cs typeface="Arial" charset="0"/>
              </a:rPr>
              <a:t>    100 YIL                                                  ARTACAKTIR</a:t>
            </a:r>
            <a:endParaRPr lang="en-US" b="1" smtClean="0"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tr-TR" b="1" smtClean="0"/>
              <a:t>     İÇİNDE</a:t>
            </a:r>
          </a:p>
        </p:txBody>
      </p:sp>
      <p:sp>
        <p:nvSpPr>
          <p:cNvPr id="82947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8639175" y="6515100"/>
            <a:ext cx="463550" cy="273050"/>
          </a:xfrm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FAD80E-2A31-4873-A513-ACEE6F242913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tr-TR"/>
          </a:p>
        </p:txBody>
      </p:sp>
      <p:sp>
        <p:nvSpPr>
          <p:cNvPr id="81923" name="AutoShape 4"/>
          <p:cNvSpPr>
            <a:spLocks noChangeArrowheads="1"/>
          </p:cNvSpPr>
          <p:nvPr/>
        </p:nvSpPr>
        <p:spPr bwMode="auto">
          <a:xfrm>
            <a:off x="2428875" y="2286000"/>
            <a:ext cx="3357563" cy="2571750"/>
          </a:xfrm>
          <a:prstGeom prst="rightArrow">
            <a:avLst>
              <a:gd name="adj1" fmla="val 50000"/>
              <a:gd name="adj2" fmla="val 43398"/>
            </a:avLst>
          </a:prstGeom>
          <a:solidFill>
            <a:schemeClr val="accent1">
              <a:alpha val="30196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 descr="http://www.omerguney.com/dosyalar/image0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142875"/>
            <a:ext cx="8786813" cy="661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800" b="1" smtClean="0"/>
              <a:t>ÇEVRESEL TEHDİT VE RİSKLER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800" b="1" smtClean="0"/>
              <a:t>   KÜRESEL             </a:t>
            </a:r>
            <a:r>
              <a:rPr lang="tr-TR" sz="2800" b="1" smtClean="0">
                <a:sym typeface="Wingdings" pitchFamily="2" charset="2"/>
              </a:rPr>
              <a:t>ŞİDDETLİ YAĞIŞLAR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800" smtClean="0"/>
              <a:t>                                 </a:t>
            </a:r>
            <a:r>
              <a:rPr lang="tr-TR" sz="2800" b="1" smtClean="0">
                <a:sym typeface="Wingdings" pitchFamily="2" charset="2"/>
              </a:rPr>
              <a:t>SEL FELAKETLERİ                                          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800" b="1" smtClean="0">
                <a:sym typeface="Wingdings" pitchFamily="2" charset="2"/>
              </a:rPr>
              <a:t>                                 BÜYÜK TAYFUNLAR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800" b="1" smtClean="0">
                <a:sym typeface="Wingdings" pitchFamily="2" charset="2"/>
              </a:rPr>
              <a:t>BÜYÜK                        (EL NİNO)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800" b="1" smtClean="0">
                <a:sym typeface="Wingdings" pitchFamily="2" charset="2"/>
              </a:rPr>
              <a:t>BUZULLAR              BÜYÜK EREZYONLAR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800" b="1" smtClean="0">
                <a:sym typeface="Wingdings" pitchFamily="2" charset="2"/>
              </a:rPr>
              <a:t>ERİMEYE                  KIYIYA YAKIN          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800" b="1" smtClean="0">
                <a:sym typeface="Wingdings" pitchFamily="2" charset="2"/>
              </a:rPr>
              <a:t>BAŞLAMIŞ                 BÖLGELERİN SULAR ALTINDA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800" b="1" smtClean="0">
                <a:sym typeface="Wingdings" pitchFamily="2" charset="2"/>
              </a:rPr>
              <a:t>                                    KALMASI</a:t>
            </a:r>
          </a:p>
        </p:txBody>
      </p:sp>
      <p:sp>
        <p:nvSpPr>
          <p:cNvPr id="87043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8639175" y="6515100"/>
            <a:ext cx="463550" cy="273050"/>
          </a:xfrm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3A3142-A1A4-4865-913E-C627E92F3802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tr-TR"/>
          </a:p>
        </p:txBody>
      </p:sp>
      <p:sp>
        <p:nvSpPr>
          <p:cNvPr id="86019" name="AutoShape 4"/>
          <p:cNvSpPr>
            <a:spLocks noChangeArrowheads="1"/>
          </p:cNvSpPr>
          <p:nvPr/>
        </p:nvSpPr>
        <p:spPr bwMode="auto">
          <a:xfrm>
            <a:off x="785813" y="2500313"/>
            <a:ext cx="503237" cy="863600"/>
          </a:xfrm>
          <a:prstGeom prst="downArrow">
            <a:avLst>
              <a:gd name="adj1" fmla="val 50000"/>
              <a:gd name="adj2" fmla="val 4290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86020" name="AutoShape 5"/>
          <p:cNvSpPr>
            <a:spLocks noChangeArrowheads="1"/>
          </p:cNvSpPr>
          <p:nvPr/>
        </p:nvSpPr>
        <p:spPr bwMode="auto">
          <a:xfrm rot="-5400000">
            <a:off x="2466181" y="1820069"/>
            <a:ext cx="503238" cy="863600"/>
          </a:xfrm>
          <a:prstGeom prst="downArrow">
            <a:avLst>
              <a:gd name="adj1" fmla="val 50000"/>
              <a:gd name="adj2" fmla="val 4290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9144000" cy="506888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tr-TR" sz="2800" b="1" smtClean="0"/>
              <a:t>ÇEVRESEL TEHDİT VE RİSKLER</a:t>
            </a:r>
          </a:p>
          <a:p>
            <a:pPr eaLnBrk="1" hangingPunct="1">
              <a:buFont typeface="Wingdings" pitchFamily="2" charset="2"/>
              <a:buNone/>
            </a:pPr>
            <a:r>
              <a:rPr lang="tr-TR" sz="2800" b="1" smtClean="0"/>
              <a:t>ABD    </a:t>
            </a:r>
            <a:r>
              <a:rPr lang="tr-TR" sz="1800" b="1" smtClean="0"/>
              <a:t>İMZASINI GERİ ÇEKTİ           </a:t>
            </a:r>
            <a:r>
              <a:rPr lang="tr-TR" sz="2800" b="1" smtClean="0"/>
              <a:t>KYOTO PROTOKOLU</a:t>
            </a:r>
          </a:p>
          <a:p>
            <a:pPr eaLnBrk="1" hangingPunct="1">
              <a:buFont typeface="Wingdings" pitchFamily="2" charset="2"/>
              <a:buNone/>
            </a:pPr>
            <a:endParaRPr lang="tr-TR" sz="2800" b="1" smtClean="0"/>
          </a:p>
          <a:p>
            <a:pPr eaLnBrk="1" hangingPunct="1">
              <a:buFont typeface="Wingdings" pitchFamily="2" charset="2"/>
              <a:buNone/>
            </a:pPr>
            <a:r>
              <a:rPr lang="tr-TR" sz="2800" b="1" smtClean="0"/>
              <a:t>                                            ATMOSFERE CO</a:t>
            </a:r>
            <a:r>
              <a:rPr lang="tr-TR" sz="1400" b="1" smtClean="0"/>
              <a:t>2</a:t>
            </a:r>
          </a:p>
          <a:p>
            <a:pPr eaLnBrk="1" hangingPunct="1">
              <a:buFont typeface="Wingdings" pitchFamily="2" charset="2"/>
              <a:buNone/>
            </a:pPr>
            <a:r>
              <a:rPr lang="tr-TR" sz="1400" b="1" smtClean="0"/>
              <a:t>                                                                                       </a:t>
            </a:r>
            <a:r>
              <a:rPr lang="tr-TR" sz="2800" b="1" smtClean="0"/>
              <a:t>SALINMASINI</a:t>
            </a:r>
          </a:p>
          <a:p>
            <a:pPr eaLnBrk="1" hangingPunct="1">
              <a:buFont typeface="Wingdings" pitchFamily="2" charset="2"/>
              <a:buNone/>
            </a:pPr>
            <a:r>
              <a:rPr lang="tr-TR" sz="2800" b="1" smtClean="0"/>
              <a:t>          ULUSAL                    DENETLEYEN</a:t>
            </a:r>
          </a:p>
          <a:p>
            <a:pPr eaLnBrk="1" hangingPunct="1">
              <a:buFont typeface="Wingdings" pitchFamily="2" charset="2"/>
              <a:buNone/>
            </a:pPr>
            <a:r>
              <a:rPr lang="tr-TR" sz="2800" b="1" smtClean="0"/>
              <a:t>   SANAYİ ZARAR</a:t>
            </a:r>
          </a:p>
          <a:p>
            <a:pPr eaLnBrk="1" hangingPunct="1">
              <a:buFont typeface="Wingdings" pitchFamily="2" charset="2"/>
              <a:buNone/>
            </a:pPr>
            <a:r>
              <a:rPr lang="tr-TR" sz="2800" b="1" smtClean="0"/>
              <a:t>      GÖRECEĞİ                      %70 ABD KAYNAKLI</a:t>
            </a:r>
          </a:p>
          <a:p>
            <a:pPr eaLnBrk="1" hangingPunct="1">
              <a:buFont typeface="Wingdings" pitchFamily="2" charset="2"/>
              <a:buNone/>
            </a:pPr>
            <a:r>
              <a:rPr lang="tr-TR" sz="2800" b="1" smtClean="0"/>
              <a:t>    GEREKÇESİ İLE                    ZARARLI GAZLAR</a:t>
            </a:r>
            <a:endParaRPr lang="tr-TR" sz="1400" b="1" smtClean="0"/>
          </a:p>
        </p:txBody>
      </p:sp>
      <p:sp>
        <p:nvSpPr>
          <p:cNvPr id="89091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8639175" y="6515100"/>
            <a:ext cx="463550" cy="273050"/>
          </a:xfrm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B172C4-8BE0-4BE2-B97C-C4B500B9E8AF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tr-TR"/>
          </a:p>
        </p:txBody>
      </p:sp>
      <p:sp>
        <p:nvSpPr>
          <p:cNvPr id="88067" name="AutoShape 4"/>
          <p:cNvSpPr>
            <a:spLocks noChangeArrowheads="1"/>
          </p:cNvSpPr>
          <p:nvPr/>
        </p:nvSpPr>
        <p:spPr bwMode="auto">
          <a:xfrm>
            <a:off x="900113" y="1916113"/>
            <a:ext cx="3455987" cy="936625"/>
          </a:xfrm>
          <a:prstGeom prst="rightArrow">
            <a:avLst>
              <a:gd name="adj1" fmla="val 50000"/>
              <a:gd name="adj2" fmla="val 92246"/>
            </a:avLst>
          </a:prstGeom>
          <a:solidFill>
            <a:schemeClr val="accent1">
              <a:alpha val="30196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88068" name="AutoShape 5"/>
          <p:cNvSpPr>
            <a:spLocks noChangeArrowheads="1"/>
          </p:cNvSpPr>
          <p:nvPr/>
        </p:nvSpPr>
        <p:spPr bwMode="auto">
          <a:xfrm>
            <a:off x="1619250" y="2636838"/>
            <a:ext cx="649288" cy="1584325"/>
          </a:xfrm>
          <a:prstGeom prst="downArrow">
            <a:avLst>
              <a:gd name="adj1" fmla="val 50000"/>
              <a:gd name="adj2" fmla="val 6100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88069" name="AutoShape 6"/>
          <p:cNvSpPr>
            <a:spLocks noChangeArrowheads="1"/>
          </p:cNvSpPr>
          <p:nvPr/>
        </p:nvSpPr>
        <p:spPr bwMode="auto">
          <a:xfrm>
            <a:off x="5508625" y="2636838"/>
            <a:ext cx="649288" cy="576262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88070" name="AutoShape 7"/>
          <p:cNvSpPr>
            <a:spLocks noChangeArrowheads="1"/>
          </p:cNvSpPr>
          <p:nvPr/>
        </p:nvSpPr>
        <p:spPr bwMode="auto">
          <a:xfrm rot="-7151802">
            <a:off x="3512344" y="3883819"/>
            <a:ext cx="649287" cy="1368425"/>
          </a:xfrm>
          <a:prstGeom prst="downArrow">
            <a:avLst>
              <a:gd name="adj1" fmla="val 50000"/>
              <a:gd name="adj2" fmla="val 526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88071" name="AutoShape 8"/>
          <p:cNvSpPr>
            <a:spLocks noChangeArrowheads="1"/>
          </p:cNvSpPr>
          <p:nvPr/>
        </p:nvSpPr>
        <p:spPr bwMode="auto">
          <a:xfrm>
            <a:off x="5508625" y="4652963"/>
            <a:ext cx="649288" cy="576262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6" descr="IRAN Siyasi"/>
          <p:cNvPicPr>
            <a:picLocks noChangeAspect="1" noChangeArrowheads="1"/>
          </p:cNvPicPr>
          <p:nvPr/>
        </p:nvPicPr>
        <p:blipFill>
          <a:blip r:embed="rId3" cstate="print">
            <a:lum bright="-6000" contrast="6000"/>
          </a:blip>
          <a:srcRect t="4332" b="6070"/>
          <a:stretch>
            <a:fillRect/>
          </a:stretch>
        </p:blipFill>
        <p:spPr bwMode="auto">
          <a:xfrm>
            <a:off x="0" y="620713"/>
            <a:ext cx="9144000" cy="597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4" name="Picture 9" descr="RUSS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500188"/>
            <a:ext cx="1438275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Picture 13" descr="ABD bayrak"/>
          <p:cNvPicPr>
            <a:picLocks noChangeAspect="1" noChangeArrowheads="1"/>
          </p:cNvPicPr>
          <p:nvPr/>
        </p:nvPicPr>
        <p:blipFill>
          <a:blip r:embed="rId5" cstate="print"/>
          <a:srcRect r="14098" b="-6519"/>
          <a:stretch>
            <a:fillRect/>
          </a:stretch>
        </p:blipFill>
        <p:spPr bwMode="auto">
          <a:xfrm>
            <a:off x="2324100" y="4013200"/>
            <a:ext cx="16287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0116" name="Group 14"/>
          <p:cNvGrpSpPr>
            <a:grpSpLocks/>
          </p:cNvGrpSpPr>
          <p:nvPr/>
        </p:nvGrpSpPr>
        <p:grpSpPr bwMode="auto">
          <a:xfrm>
            <a:off x="4076700" y="2490788"/>
            <a:ext cx="2006600" cy="2828925"/>
            <a:chOff x="1861" y="836"/>
            <a:chExt cx="2032" cy="2742"/>
          </a:xfrm>
        </p:grpSpPr>
        <p:sp>
          <p:nvSpPr>
            <p:cNvPr id="90119" name="Freeform 15"/>
            <p:cNvSpPr>
              <a:spLocks/>
            </p:cNvSpPr>
            <p:nvPr/>
          </p:nvSpPr>
          <p:spPr bwMode="auto">
            <a:xfrm>
              <a:off x="1861" y="836"/>
              <a:ext cx="2032" cy="2742"/>
            </a:xfrm>
            <a:custGeom>
              <a:avLst/>
              <a:gdLst>
                <a:gd name="T0" fmla="*/ 1905 w 2032"/>
                <a:gd name="T1" fmla="*/ 1256 h 2742"/>
                <a:gd name="T2" fmla="*/ 1796 w 2032"/>
                <a:gd name="T3" fmla="*/ 1448 h 2742"/>
                <a:gd name="T4" fmla="*/ 1755 w 2032"/>
                <a:gd name="T5" fmla="*/ 1651 h 2742"/>
                <a:gd name="T6" fmla="*/ 1700 w 2032"/>
                <a:gd name="T7" fmla="*/ 1640 h 2742"/>
                <a:gd name="T8" fmla="*/ 1467 w 2032"/>
                <a:gd name="T9" fmla="*/ 1402 h 2742"/>
                <a:gd name="T10" fmla="*/ 1321 w 2032"/>
                <a:gd name="T11" fmla="*/ 1233 h 2742"/>
                <a:gd name="T12" fmla="*/ 1231 w 2032"/>
                <a:gd name="T13" fmla="*/ 1073 h 2742"/>
                <a:gd name="T14" fmla="*/ 1281 w 2032"/>
                <a:gd name="T15" fmla="*/ 904 h 2742"/>
                <a:gd name="T16" fmla="*/ 1339 w 2032"/>
                <a:gd name="T17" fmla="*/ 810 h 2742"/>
                <a:gd name="T18" fmla="*/ 1429 w 2032"/>
                <a:gd name="T19" fmla="*/ 697 h 2742"/>
                <a:gd name="T20" fmla="*/ 1490 w 2032"/>
                <a:gd name="T21" fmla="*/ 653 h 2742"/>
                <a:gd name="T22" fmla="*/ 1494 w 2032"/>
                <a:gd name="T23" fmla="*/ 553 h 2742"/>
                <a:gd name="T24" fmla="*/ 1485 w 2032"/>
                <a:gd name="T25" fmla="*/ 461 h 2742"/>
                <a:gd name="T26" fmla="*/ 1458 w 2032"/>
                <a:gd name="T27" fmla="*/ 378 h 2742"/>
                <a:gd name="T28" fmla="*/ 1441 w 2032"/>
                <a:gd name="T29" fmla="*/ 284 h 2742"/>
                <a:gd name="T30" fmla="*/ 1354 w 2032"/>
                <a:gd name="T31" fmla="*/ 211 h 2742"/>
                <a:gd name="T32" fmla="*/ 1320 w 2032"/>
                <a:gd name="T33" fmla="*/ 146 h 2742"/>
                <a:gd name="T34" fmla="*/ 1245 w 2032"/>
                <a:gd name="T35" fmla="*/ 82 h 2742"/>
                <a:gd name="T36" fmla="*/ 1151 w 2032"/>
                <a:gd name="T37" fmla="*/ 46 h 2742"/>
                <a:gd name="T38" fmla="*/ 1068 w 2032"/>
                <a:gd name="T39" fmla="*/ 2 h 2742"/>
                <a:gd name="T40" fmla="*/ 953 w 2032"/>
                <a:gd name="T41" fmla="*/ 19 h 2742"/>
                <a:gd name="T42" fmla="*/ 909 w 2032"/>
                <a:gd name="T43" fmla="*/ 54 h 2742"/>
                <a:gd name="T44" fmla="*/ 818 w 2032"/>
                <a:gd name="T45" fmla="*/ 86 h 2742"/>
                <a:gd name="T46" fmla="*/ 722 w 2032"/>
                <a:gd name="T47" fmla="*/ 98 h 2742"/>
                <a:gd name="T48" fmla="*/ 630 w 2032"/>
                <a:gd name="T49" fmla="*/ 163 h 2742"/>
                <a:gd name="T50" fmla="*/ 609 w 2032"/>
                <a:gd name="T51" fmla="*/ 236 h 2742"/>
                <a:gd name="T52" fmla="*/ 530 w 2032"/>
                <a:gd name="T53" fmla="*/ 297 h 2742"/>
                <a:gd name="T54" fmla="*/ 532 w 2032"/>
                <a:gd name="T55" fmla="*/ 395 h 2742"/>
                <a:gd name="T56" fmla="*/ 494 w 2032"/>
                <a:gd name="T57" fmla="*/ 445 h 2742"/>
                <a:gd name="T58" fmla="*/ 494 w 2032"/>
                <a:gd name="T59" fmla="*/ 549 h 2742"/>
                <a:gd name="T60" fmla="*/ 498 w 2032"/>
                <a:gd name="T61" fmla="*/ 645 h 2742"/>
                <a:gd name="T62" fmla="*/ 632 w 2032"/>
                <a:gd name="T63" fmla="*/ 808 h 2742"/>
                <a:gd name="T64" fmla="*/ 751 w 2032"/>
                <a:gd name="T65" fmla="*/ 881 h 2742"/>
                <a:gd name="T66" fmla="*/ 776 w 2032"/>
                <a:gd name="T67" fmla="*/ 979 h 2742"/>
                <a:gd name="T68" fmla="*/ 726 w 2032"/>
                <a:gd name="T69" fmla="*/ 1175 h 2742"/>
                <a:gd name="T70" fmla="*/ 596 w 2032"/>
                <a:gd name="T71" fmla="*/ 1340 h 2742"/>
                <a:gd name="T72" fmla="*/ 436 w 2032"/>
                <a:gd name="T73" fmla="*/ 1602 h 2742"/>
                <a:gd name="T74" fmla="*/ 396 w 2032"/>
                <a:gd name="T75" fmla="*/ 1694 h 2742"/>
                <a:gd name="T76" fmla="*/ 375 w 2032"/>
                <a:gd name="T77" fmla="*/ 1640 h 2742"/>
                <a:gd name="T78" fmla="*/ 284 w 2032"/>
                <a:gd name="T79" fmla="*/ 1473 h 2742"/>
                <a:gd name="T80" fmla="*/ 102 w 2032"/>
                <a:gd name="T81" fmla="*/ 1321 h 2742"/>
                <a:gd name="T82" fmla="*/ 8 w 2032"/>
                <a:gd name="T83" fmla="*/ 2650 h 2742"/>
                <a:gd name="T84" fmla="*/ 144 w 2032"/>
                <a:gd name="T85" fmla="*/ 2689 h 2742"/>
                <a:gd name="T86" fmla="*/ 450 w 2032"/>
                <a:gd name="T87" fmla="*/ 2713 h 2742"/>
                <a:gd name="T88" fmla="*/ 672 w 2032"/>
                <a:gd name="T89" fmla="*/ 2721 h 2742"/>
                <a:gd name="T90" fmla="*/ 772 w 2032"/>
                <a:gd name="T91" fmla="*/ 2617 h 2742"/>
                <a:gd name="T92" fmla="*/ 816 w 2032"/>
                <a:gd name="T93" fmla="*/ 2479 h 2742"/>
                <a:gd name="T94" fmla="*/ 918 w 2032"/>
                <a:gd name="T95" fmla="*/ 2251 h 2742"/>
                <a:gd name="T96" fmla="*/ 989 w 2032"/>
                <a:gd name="T97" fmla="*/ 2072 h 2742"/>
                <a:gd name="T98" fmla="*/ 1005 w 2032"/>
                <a:gd name="T99" fmla="*/ 2082 h 2742"/>
                <a:gd name="T100" fmla="*/ 1091 w 2032"/>
                <a:gd name="T101" fmla="*/ 2249 h 2742"/>
                <a:gd name="T102" fmla="*/ 1237 w 2032"/>
                <a:gd name="T103" fmla="*/ 2418 h 2742"/>
                <a:gd name="T104" fmla="*/ 1448 w 2032"/>
                <a:gd name="T105" fmla="*/ 2616 h 2742"/>
                <a:gd name="T106" fmla="*/ 1560 w 2032"/>
                <a:gd name="T107" fmla="*/ 2729 h 2742"/>
                <a:gd name="T108" fmla="*/ 1694 w 2032"/>
                <a:gd name="T109" fmla="*/ 2735 h 2742"/>
                <a:gd name="T110" fmla="*/ 1921 w 2032"/>
                <a:gd name="T111" fmla="*/ 2646 h 2742"/>
                <a:gd name="T112" fmla="*/ 2030 w 2032"/>
                <a:gd name="T113" fmla="*/ 2577 h 274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032"/>
                <a:gd name="T172" fmla="*/ 0 h 2742"/>
                <a:gd name="T173" fmla="*/ 2032 w 2032"/>
                <a:gd name="T174" fmla="*/ 2742 h 274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032" h="2742">
                  <a:moveTo>
                    <a:pt x="2028" y="1144"/>
                  </a:moveTo>
                  <a:lnTo>
                    <a:pt x="1996" y="1167"/>
                  </a:lnTo>
                  <a:lnTo>
                    <a:pt x="1963" y="1194"/>
                  </a:lnTo>
                  <a:lnTo>
                    <a:pt x="1934" y="1223"/>
                  </a:lnTo>
                  <a:lnTo>
                    <a:pt x="1905" y="1256"/>
                  </a:lnTo>
                  <a:lnTo>
                    <a:pt x="1878" y="1292"/>
                  </a:lnTo>
                  <a:lnTo>
                    <a:pt x="1855" y="1329"/>
                  </a:lnTo>
                  <a:lnTo>
                    <a:pt x="1832" y="1367"/>
                  </a:lnTo>
                  <a:lnTo>
                    <a:pt x="1813" y="1408"/>
                  </a:lnTo>
                  <a:lnTo>
                    <a:pt x="1796" y="1448"/>
                  </a:lnTo>
                  <a:lnTo>
                    <a:pt x="1782" y="1488"/>
                  </a:lnTo>
                  <a:lnTo>
                    <a:pt x="1771" y="1530"/>
                  </a:lnTo>
                  <a:lnTo>
                    <a:pt x="1761" y="1571"/>
                  </a:lnTo>
                  <a:lnTo>
                    <a:pt x="1757" y="1611"/>
                  </a:lnTo>
                  <a:lnTo>
                    <a:pt x="1755" y="1651"/>
                  </a:lnTo>
                  <a:lnTo>
                    <a:pt x="1755" y="1688"/>
                  </a:lnTo>
                  <a:lnTo>
                    <a:pt x="1761" y="1724"/>
                  </a:lnTo>
                  <a:lnTo>
                    <a:pt x="1750" y="1707"/>
                  </a:lnTo>
                  <a:lnTo>
                    <a:pt x="1736" y="1686"/>
                  </a:lnTo>
                  <a:lnTo>
                    <a:pt x="1700" y="1640"/>
                  </a:lnTo>
                  <a:lnTo>
                    <a:pt x="1656" y="1592"/>
                  </a:lnTo>
                  <a:lnTo>
                    <a:pt x="1608" y="1540"/>
                  </a:lnTo>
                  <a:lnTo>
                    <a:pt x="1560" y="1490"/>
                  </a:lnTo>
                  <a:lnTo>
                    <a:pt x="1512" y="1442"/>
                  </a:lnTo>
                  <a:lnTo>
                    <a:pt x="1467" y="1402"/>
                  </a:lnTo>
                  <a:lnTo>
                    <a:pt x="1448" y="1384"/>
                  </a:lnTo>
                  <a:lnTo>
                    <a:pt x="1431" y="1371"/>
                  </a:lnTo>
                  <a:lnTo>
                    <a:pt x="1400" y="1342"/>
                  </a:lnTo>
                  <a:lnTo>
                    <a:pt x="1373" y="1310"/>
                  </a:lnTo>
                  <a:lnTo>
                    <a:pt x="1321" y="1233"/>
                  </a:lnTo>
                  <a:lnTo>
                    <a:pt x="1297" y="1194"/>
                  </a:lnTo>
                  <a:lnTo>
                    <a:pt x="1273" y="1156"/>
                  </a:lnTo>
                  <a:lnTo>
                    <a:pt x="1250" y="1123"/>
                  </a:lnTo>
                  <a:lnTo>
                    <a:pt x="1225" y="1094"/>
                  </a:lnTo>
                  <a:lnTo>
                    <a:pt x="1231" y="1073"/>
                  </a:lnTo>
                  <a:lnTo>
                    <a:pt x="1239" y="1050"/>
                  </a:lnTo>
                  <a:lnTo>
                    <a:pt x="1256" y="997"/>
                  </a:lnTo>
                  <a:lnTo>
                    <a:pt x="1273" y="947"/>
                  </a:lnTo>
                  <a:lnTo>
                    <a:pt x="1279" y="924"/>
                  </a:lnTo>
                  <a:lnTo>
                    <a:pt x="1281" y="904"/>
                  </a:lnTo>
                  <a:lnTo>
                    <a:pt x="1287" y="879"/>
                  </a:lnTo>
                  <a:lnTo>
                    <a:pt x="1297" y="858"/>
                  </a:lnTo>
                  <a:lnTo>
                    <a:pt x="1312" y="839"/>
                  </a:lnTo>
                  <a:lnTo>
                    <a:pt x="1329" y="820"/>
                  </a:lnTo>
                  <a:lnTo>
                    <a:pt x="1339" y="810"/>
                  </a:lnTo>
                  <a:lnTo>
                    <a:pt x="1350" y="799"/>
                  </a:lnTo>
                  <a:lnTo>
                    <a:pt x="1371" y="776"/>
                  </a:lnTo>
                  <a:lnTo>
                    <a:pt x="1394" y="747"/>
                  </a:lnTo>
                  <a:lnTo>
                    <a:pt x="1417" y="712"/>
                  </a:lnTo>
                  <a:lnTo>
                    <a:pt x="1429" y="697"/>
                  </a:lnTo>
                  <a:lnTo>
                    <a:pt x="1439" y="685"/>
                  </a:lnTo>
                  <a:lnTo>
                    <a:pt x="1458" y="674"/>
                  </a:lnTo>
                  <a:lnTo>
                    <a:pt x="1475" y="666"/>
                  </a:lnTo>
                  <a:lnTo>
                    <a:pt x="1483" y="660"/>
                  </a:lnTo>
                  <a:lnTo>
                    <a:pt x="1490" y="653"/>
                  </a:lnTo>
                  <a:lnTo>
                    <a:pt x="1496" y="641"/>
                  </a:lnTo>
                  <a:lnTo>
                    <a:pt x="1500" y="628"/>
                  </a:lnTo>
                  <a:lnTo>
                    <a:pt x="1504" y="597"/>
                  </a:lnTo>
                  <a:lnTo>
                    <a:pt x="1498" y="566"/>
                  </a:lnTo>
                  <a:lnTo>
                    <a:pt x="1494" y="553"/>
                  </a:lnTo>
                  <a:lnTo>
                    <a:pt x="1487" y="541"/>
                  </a:lnTo>
                  <a:lnTo>
                    <a:pt x="1477" y="520"/>
                  </a:lnTo>
                  <a:lnTo>
                    <a:pt x="1473" y="499"/>
                  </a:lnTo>
                  <a:lnTo>
                    <a:pt x="1475" y="478"/>
                  </a:lnTo>
                  <a:lnTo>
                    <a:pt x="1485" y="461"/>
                  </a:lnTo>
                  <a:lnTo>
                    <a:pt x="1489" y="453"/>
                  </a:lnTo>
                  <a:lnTo>
                    <a:pt x="1489" y="442"/>
                  </a:lnTo>
                  <a:lnTo>
                    <a:pt x="1479" y="415"/>
                  </a:lnTo>
                  <a:lnTo>
                    <a:pt x="1466" y="388"/>
                  </a:lnTo>
                  <a:lnTo>
                    <a:pt x="1458" y="378"/>
                  </a:lnTo>
                  <a:lnTo>
                    <a:pt x="1450" y="370"/>
                  </a:lnTo>
                  <a:lnTo>
                    <a:pt x="1444" y="363"/>
                  </a:lnTo>
                  <a:lnTo>
                    <a:pt x="1442" y="351"/>
                  </a:lnTo>
                  <a:lnTo>
                    <a:pt x="1441" y="324"/>
                  </a:lnTo>
                  <a:lnTo>
                    <a:pt x="1441" y="284"/>
                  </a:lnTo>
                  <a:lnTo>
                    <a:pt x="1437" y="273"/>
                  </a:lnTo>
                  <a:lnTo>
                    <a:pt x="1423" y="251"/>
                  </a:lnTo>
                  <a:lnTo>
                    <a:pt x="1404" y="232"/>
                  </a:lnTo>
                  <a:lnTo>
                    <a:pt x="1379" y="217"/>
                  </a:lnTo>
                  <a:lnTo>
                    <a:pt x="1354" y="211"/>
                  </a:lnTo>
                  <a:lnTo>
                    <a:pt x="1343" y="209"/>
                  </a:lnTo>
                  <a:lnTo>
                    <a:pt x="1337" y="201"/>
                  </a:lnTo>
                  <a:lnTo>
                    <a:pt x="1333" y="192"/>
                  </a:lnTo>
                  <a:lnTo>
                    <a:pt x="1329" y="178"/>
                  </a:lnTo>
                  <a:lnTo>
                    <a:pt x="1320" y="146"/>
                  </a:lnTo>
                  <a:lnTo>
                    <a:pt x="1310" y="128"/>
                  </a:lnTo>
                  <a:lnTo>
                    <a:pt x="1297" y="111"/>
                  </a:lnTo>
                  <a:lnTo>
                    <a:pt x="1279" y="98"/>
                  </a:lnTo>
                  <a:lnTo>
                    <a:pt x="1262" y="88"/>
                  </a:lnTo>
                  <a:lnTo>
                    <a:pt x="1245" y="82"/>
                  </a:lnTo>
                  <a:lnTo>
                    <a:pt x="1227" y="80"/>
                  </a:lnTo>
                  <a:lnTo>
                    <a:pt x="1197" y="79"/>
                  </a:lnTo>
                  <a:lnTo>
                    <a:pt x="1168" y="77"/>
                  </a:lnTo>
                  <a:lnTo>
                    <a:pt x="1160" y="63"/>
                  </a:lnTo>
                  <a:lnTo>
                    <a:pt x="1151" y="46"/>
                  </a:lnTo>
                  <a:lnTo>
                    <a:pt x="1135" y="31"/>
                  </a:lnTo>
                  <a:lnTo>
                    <a:pt x="1124" y="23"/>
                  </a:lnTo>
                  <a:lnTo>
                    <a:pt x="1110" y="15"/>
                  </a:lnTo>
                  <a:lnTo>
                    <a:pt x="1087" y="6"/>
                  </a:lnTo>
                  <a:lnTo>
                    <a:pt x="1068" y="2"/>
                  </a:lnTo>
                  <a:lnTo>
                    <a:pt x="1053" y="0"/>
                  </a:lnTo>
                  <a:lnTo>
                    <a:pt x="1039" y="2"/>
                  </a:lnTo>
                  <a:lnTo>
                    <a:pt x="1012" y="7"/>
                  </a:lnTo>
                  <a:lnTo>
                    <a:pt x="983" y="11"/>
                  </a:lnTo>
                  <a:lnTo>
                    <a:pt x="953" y="19"/>
                  </a:lnTo>
                  <a:lnTo>
                    <a:pt x="930" y="34"/>
                  </a:lnTo>
                  <a:lnTo>
                    <a:pt x="916" y="48"/>
                  </a:lnTo>
                  <a:lnTo>
                    <a:pt x="912" y="52"/>
                  </a:lnTo>
                  <a:lnTo>
                    <a:pt x="910" y="54"/>
                  </a:lnTo>
                  <a:lnTo>
                    <a:pt x="909" y="54"/>
                  </a:lnTo>
                  <a:lnTo>
                    <a:pt x="889" y="57"/>
                  </a:lnTo>
                  <a:lnTo>
                    <a:pt x="874" y="59"/>
                  </a:lnTo>
                  <a:lnTo>
                    <a:pt x="843" y="69"/>
                  </a:lnTo>
                  <a:lnTo>
                    <a:pt x="830" y="77"/>
                  </a:lnTo>
                  <a:lnTo>
                    <a:pt x="818" y="86"/>
                  </a:lnTo>
                  <a:lnTo>
                    <a:pt x="801" y="80"/>
                  </a:lnTo>
                  <a:lnTo>
                    <a:pt x="784" y="79"/>
                  </a:lnTo>
                  <a:lnTo>
                    <a:pt x="766" y="79"/>
                  </a:lnTo>
                  <a:lnTo>
                    <a:pt x="751" y="84"/>
                  </a:lnTo>
                  <a:lnTo>
                    <a:pt x="722" y="98"/>
                  </a:lnTo>
                  <a:lnTo>
                    <a:pt x="699" y="115"/>
                  </a:lnTo>
                  <a:lnTo>
                    <a:pt x="688" y="125"/>
                  </a:lnTo>
                  <a:lnTo>
                    <a:pt x="674" y="132"/>
                  </a:lnTo>
                  <a:lnTo>
                    <a:pt x="644" y="152"/>
                  </a:lnTo>
                  <a:lnTo>
                    <a:pt x="630" y="163"/>
                  </a:lnTo>
                  <a:lnTo>
                    <a:pt x="619" y="176"/>
                  </a:lnTo>
                  <a:lnTo>
                    <a:pt x="613" y="192"/>
                  </a:lnTo>
                  <a:lnTo>
                    <a:pt x="611" y="211"/>
                  </a:lnTo>
                  <a:lnTo>
                    <a:pt x="611" y="225"/>
                  </a:lnTo>
                  <a:lnTo>
                    <a:pt x="609" y="236"/>
                  </a:lnTo>
                  <a:lnTo>
                    <a:pt x="597" y="253"/>
                  </a:lnTo>
                  <a:lnTo>
                    <a:pt x="578" y="267"/>
                  </a:lnTo>
                  <a:lnTo>
                    <a:pt x="553" y="278"/>
                  </a:lnTo>
                  <a:lnTo>
                    <a:pt x="540" y="288"/>
                  </a:lnTo>
                  <a:lnTo>
                    <a:pt x="530" y="297"/>
                  </a:lnTo>
                  <a:lnTo>
                    <a:pt x="524" y="311"/>
                  </a:lnTo>
                  <a:lnTo>
                    <a:pt x="523" y="326"/>
                  </a:lnTo>
                  <a:lnTo>
                    <a:pt x="523" y="357"/>
                  </a:lnTo>
                  <a:lnTo>
                    <a:pt x="530" y="384"/>
                  </a:lnTo>
                  <a:lnTo>
                    <a:pt x="532" y="395"/>
                  </a:lnTo>
                  <a:lnTo>
                    <a:pt x="532" y="403"/>
                  </a:lnTo>
                  <a:lnTo>
                    <a:pt x="521" y="415"/>
                  </a:lnTo>
                  <a:lnTo>
                    <a:pt x="505" y="426"/>
                  </a:lnTo>
                  <a:lnTo>
                    <a:pt x="500" y="434"/>
                  </a:lnTo>
                  <a:lnTo>
                    <a:pt x="494" y="445"/>
                  </a:lnTo>
                  <a:lnTo>
                    <a:pt x="490" y="459"/>
                  </a:lnTo>
                  <a:lnTo>
                    <a:pt x="490" y="474"/>
                  </a:lnTo>
                  <a:lnTo>
                    <a:pt x="492" y="507"/>
                  </a:lnTo>
                  <a:lnTo>
                    <a:pt x="494" y="538"/>
                  </a:lnTo>
                  <a:lnTo>
                    <a:pt x="494" y="549"/>
                  </a:lnTo>
                  <a:lnTo>
                    <a:pt x="490" y="559"/>
                  </a:lnTo>
                  <a:lnTo>
                    <a:pt x="484" y="580"/>
                  </a:lnTo>
                  <a:lnTo>
                    <a:pt x="484" y="601"/>
                  </a:lnTo>
                  <a:lnTo>
                    <a:pt x="488" y="624"/>
                  </a:lnTo>
                  <a:lnTo>
                    <a:pt x="498" y="645"/>
                  </a:lnTo>
                  <a:lnTo>
                    <a:pt x="509" y="666"/>
                  </a:lnTo>
                  <a:lnTo>
                    <a:pt x="524" y="687"/>
                  </a:lnTo>
                  <a:lnTo>
                    <a:pt x="561" y="728"/>
                  </a:lnTo>
                  <a:lnTo>
                    <a:pt x="596" y="766"/>
                  </a:lnTo>
                  <a:lnTo>
                    <a:pt x="632" y="808"/>
                  </a:lnTo>
                  <a:lnTo>
                    <a:pt x="653" y="828"/>
                  </a:lnTo>
                  <a:lnTo>
                    <a:pt x="676" y="845"/>
                  </a:lnTo>
                  <a:lnTo>
                    <a:pt x="705" y="858"/>
                  </a:lnTo>
                  <a:lnTo>
                    <a:pt x="740" y="870"/>
                  </a:lnTo>
                  <a:lnTo>
                    <a:pt x="751" y="881"/>
                  </a:lnTo>
                  <a:lnTo>
                    <a:pt x="759" y="895"/>
                  </a:lnTo>
                  <a:lnTo>
                    <a:pt x="765" y="910"/>
                  </a:lnTo>
                  <a:lnTo>
                    <a:pt x="768" y="929"/>
                  </a:lnTo>
                  <a:lnTo>
                    <a:pt x="770" y="952"/>
                  </a:lnTo>
                  <a:lnTo>
                    <a:pt x="776" y="979"/>
                  </a:lnTo>
                  <a:lnTo>
                    <a:pt x="784" y="1008"/>
                  </a:lnTo>
                  <a:lnTo>
                    <a:pt x="795" y="1043"/>
                  </a:lnTo>
                  <a:lnTo>
                    <a:pt x="778" y="1071"/>
                  </a:lnTo>
                  <a:lnTo>
                    <a:pt x="761" y="1104"/>
                  </a:lnTo>
                  <a:lnTo>
                    <a:pt x="726" y="1175"/>
                  </a:lnTo>
                  <a:lnTo>
                    <a:pt x="707" y="1214"/>
                  </a:lnTo>
                  <a:lnTo>
                    <a:pt x="682" y="1250"/>
                  </a:lnTo>
                  <a:lnTo>
                    <a:pt x="653" y="1287"/>
                  </a:lnTo>
                  <a:lnTo>
                    <a:pt x="617" y="1321"/>
                  </a:lnTo>
                  <a:lnTo>
                    <a:pt x="596" y="1340"/>
                  </a:lnTo>
                  <a:lnTo>
                    <a:pt x="576" y="1363"/>
                  </a:lnTo>
                  <a:lnTo>
                    <a:pt x="536" y="1417"/>
                  </a:lnTo>
                  <a:lnTo>
                    <a:pt x="500" y="1481"/>
                  </a:lnTo>
                  <a:lnTo>
                    <a:pt x="465" y="1544"/>
                  </a:lnTo>
                  <a:lnTo>
                    <a:pt x="436" y="1602"/>
                  </a:lnTo>
                  <a:lnTo>
                    <a:pt x="425" y="1628"/>
                  </a:lnTo>
                  <a:lnTo>
                    <a:pt x="413" y="1651"/>
                  </a:lnTo>
                  <a:lnTo>
                    <a:pt x="405" y="1671"/>
                  </a:lnTo>
                  <a:lnTo>
                    <a:pt x="400" y="1686"/>
                  </a:lnTo>
                  <a:lnTo>
                    <a:pt x="396" y="1694"/>
                  </a:lnTo>
                  <a:lnTo>
                    <a:pt x="394" y="1698"/>
                  </a:lnTo>
                  <a:lnTo>
                    <a:pt x="392" y="1694"/>
                  </a:lnTo>
                  <a:lnTo>
                    <a:pt x="390" y="1682"/>
                  </a:lnTo>
                  <a:lnTo>
                    <a:pt x="382" y="1663"/>
                  </a:lnTo>
                  <a:lnTo>
                    <a:pt x="375" y="1640"/>
                  </a:lnTo>
                  <a:lnTo>
                    <a:pt x="363" y="1611"/>
                  </a:lnTo>
                  <a:lnTo>
                    <a:pt x="348" y="1578"/>
                  </a:lnTo>
                  <a:lnTo>
                    <a:pt x="331" y="1544"/>
                  </a:lnTo>
                  <a:lnTo>
                    <a:pt x="309" y="1509"/>
                  </a:lnTo>
                  <a:lnTo>
                    <a:pt x="284" y="1473"/>
                  </a:lnTo>
                  <a:lnTo>
                    <a:pt x="256" y="1436"/>
                  </a:lnTo>
                  <a:lnTo>
                    <a:pt x="223" y="1404"/>
                  </a:lnTo>
                  <a:lnTo>
                    <a:pt x="186" y="1371"/>
                  </a:lnTo>
                  <a:lnTo>
                    <a:pt x="146" y="1344"/>
                  </a:lnTo>
                  <a:lnTo>
                    <a:pt x="102" y="1321"/>
                  </a:lnTo>
                  <a:lnTo>
                    <a:pt x="54" y="1304"/>
                  </a:lnTo>
                  <a:lnTo>
                    <a:pt x="0" y="1294"/>
                  </a:lnTo>
                  <a:lnTo>
                    <a:pt x="0" y="2648"/>
                  </a:lnTo>
                  <a:lnTo>
                    <a:pt x="2" y="2648"/>
                  </a:lnTo>
                  <a:lnTo>
                    <a:pt x="8" y="2650"/>
                  </a:lnTo>
                  <a:lnTo>
                    <a:pt x="16" y="2654"/>
                  </a:lnTo>
                  <a:lnTo>
                    <a:pt x="27" y="2658"/>
                  </a:lnTo>
                  <a:lnTo>
                    <a:pt x="58" y="2667"/>
                  </a:lnTo>
                  <a:lnTo>
                    <a:pt x="98" y="2679"/>
                  </a:lnTo>
                  <a:lnTo>
                    <a:pt x="144" y="2689"/>
                  </a:lnTo>
                  <a:lnTo>
                    <a:pt x="196" y="2698"/>
                  </a:lnTo>
                  <a:lnTo>
                    <a:pt x="252" y="2706"/>
                  </a:lnTo>
                  <a:lnTo>
                    <a:pt x="309" y="2708"/>
                  </a:lnTo>
                  <a:lnTo>
                    <a:pt x="384" y="2710"/>
                  </a:lnTo>
                  <a:lnTo>
                    <a:pt x="450" y="2713"/>
                  </a:lnTo>
                  <a:lnTo>
                    <a:pt x="507" y="2721"/>
                  </a:lnTo>
                  <a:lnTo>
                    <a:pt x="557" y="2727"/>
                  </a:lnTo>
                  <a:lnTo>
                    <a:pt x="601" y="2731"/>
                  </a:lnTo>
                  <a:lnTo>
                    <a:pt x="640" y="2729"/>
                  </a:lnTo>
                  <a:lnTo>
                    <a:pt x="672" y="2721"/>
                  </a:lnTo>
                  <a:lnTo>
                    <a:pt x="703" y="2704"/>
                  </a:lnTo>
                  <a:lnTo>
                    <a:pt x="722" y="2689"/>
                  </a:lnTo>
                  <a:lnTo>
                    <a:pt x="738" y="2673"/>
                  </a:lnTo>
                  <a:lnTo>
                    <a:pt x="759" y="2644"/>
                  </a:lnTo>
                  <a:lnTo>
                    <a:pt x="772" y="2617"/>
                  </a:lnTo>
                  <a:lnTo>
                    <a:pt x="778" y="2592"/>
                  </a:lnTo>
                  <a:lnTo>
                    <a:pt x="786" y="2543"/>
                  </a:lnTo>
                  <a:lnTo>
                    <a:pt x="793" y="2520"/>
                  </a:lnTo>
                  <a:lnTo>
                    <a:pt x="807" y="2495"/>
                  </a:lnTo>
                  <a:lnTo>
                    <a:pt x="816" y="2479"/>
                  </a:lnTo>
                  <a:lnTo>
                    <a:pt x="828" y="2456"/>
                  </a:lnTo>
                  <a:lnTo>
                    <a:pt x="841" y="2429"/>
                  </a:lnTo>
                  <a:lnTo>
                    <a:pt x="855" y="2399"/>
                  </a:lnTo>
                  <a:lnTo>
                    <a:pt x="886" y="2327"/>
                  </a:lnTo>
                  <a:lnTo>
                    <a:pt x="918" y="2251"/>
                  </a:lnTo>
                  <a:lnTo>
                    <a:pt x="947" y="2178"/>
                  </a:lnTo>
                  <a:lnTo>
                    <a:pt x="960" y="2145"/>
                  </a:lnTo>
                  <a:lnTo>
                    <a:pt x="972" y="2116"/>
                  </a:lnTo>
                  <a:lnTo>
                    <a:pt x="982" y="2091"/>
                  </a:lnTo>
                  <a:lnTo>
                    <a:pt x="989" y="2072"/>
                  </a:lnTo>
                  <a:lnTo>
                    <a:pt x="993" y="2061"/>
                  </a:lnTo>
                  <a:lnTo>
                    <a:pt x="995" y="2057"/>
                  </a:lnTo>
                  <a:lnTo>
                    <a:pt x="997" y="2061"/>
                  </a:lnTo>
                  <a:lnTo>
                    <a:pt x="1001" y="2068"/>
                  </a:lnTo>
                  <a:lnTo>
                    <a:pt x="1005" y="2082"/>
                  </a:lnTo>
                  <a:lnTo>
                    <a:pt x="1014" y="2097"/>
                  </a:lnTo>
                  <a:lnTo>
                    <a:pt x="1024" y="2118"/>
                  </a:lnTo>
                  <a:lnTo>
                    <a:pt x="1033" y="2141"/>
                  </a:lnTo>
                  <a:lnTo>
                    <a:pt x="1060" y="2193"/>
                  </a:lnTo>
                  <a:lnTo>
                    <a:pt x="1091" y="2249"/>
                  </a:lnTo>
                  <a:lnTo>
                    <a:pt x="1126" y="2304"/>
                  </a:lnTo>
                  <a:lnTo>
                    <a:pt x="1162" y="2351"/>
                  </a:lnTo>
                  <a:lnTo>
                    <a:pt x="1181" y="2372"/>
                  </a:lnTo>
                  <a:lnTo>
                    <a:pt x="1199" y="2387"/>
                  </a:lnTo>
                  <a:lnTo>
                    <a:pt x="1237" y="2418"/>
                  </a:lnTo>
                  <a:lnTo>
                    <a:pt x="1275" y="2450"/>
                  </a:lnTo>
                  <a:lnTo>
                    <a:pt x="1354" y="2520"/>
                  </a:lnTo>
                  <a:lnTo>
                    <a:pt x="1391" y="2554"/>
                  </a:lnTo>
                  <a:lnTo>
                    <a:pt x="1423" y="2587"/>
                  </a:lnTo>
                  <a:lnTo>
                    <a:pt x="1448" y="2616"/>
                  </a:lnTo>
                  <a:lnTo>
                    <a:pt x="1467" y="2642"/>
                  </a:lnTo>
                  <a:lnTo>
                    <a:pt x="1483" y="2667"/>
                  </a:lnTo>
                  <a:lnTo>
                    <a:pt x="1504" y="2690"/>
                  </a:lnTo>
                  <a:lnTo>
                    <a:pt x="1529" y="2712"/>
                  </a:lnTo>
                  <a:lnTo>
                    <a:pt x="1560" y="2729"/>
                  </a:lnTo>
                  <a:lnTo>
                    <a:pt x="1596" y="2738"/>
                  </a:lnTo>
                  <a:lnTo>
                    <a:pt x="1617" y="2740"/>
                  </a:lnTo>
                  <a:lnTo>
                    <a:pt x="1640" y="2742"/>
                  </a:lnTo>
                  <a:lnTo>
                    <a:pt x="1665" y="2740"/>
                  </a:lnTo>
                  <a:lnTo>
                    <a:pt x="1694" y="2735"/>
                  </a:lnTo>
                  <a:lnTo>
                    <a:pt x="1723" y="2727"/>
                  </a:lnTo>
                  <a:lnTo>
                    <a:pt x="1755" y="2717"/>
                  </a:lnTo>
                  <a:lnTo>
                    <a:pt x="1819" y="2694"/>
                  </a:lnTo>
                  <a:lnTo>
                    <a:pt x="1875" y="2669"/>
                  </a:lnTo>
                  <a:lnTo>
                    <a:pt x="1921" y="2646"/>
                  </a:lnTo>
                  <a:lnTo>
                    <a:pt x="1961" y="2625"/>
                  </a:lnTo>
                  <a:lnTo>
                    <a:pt x="1992" y="2606"/>
                  </a:lnTo>
                  <a:lnTo>
                    <a:pt x="2015" y="2591"/>
                  </a:lnTo>
                  <a:lnTo>
                    <a:pt x="2028" y="2581"/>
                  </a:lnTo>
                  <a:lnTo>
                    <a:pt x="2030" y="2577"/>
                  </a:lnTo>
                  <a:lnTo>
                    <a:pt x="2032" y="2577"/>
                  </a:lnTo>
                  <a:lnTo>
                    <a:pt x="2028" y="114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0120" name="Freeform 16"/>
            <p:cNvSpPr>
              <a:spLocks/>
            </p:cNvSpPr>
            <p:nvPr/>
          </p:nvSpPr>
          <p:spPr bwMode="auto">
            <a:xfrm>
              <a:off x="1861" y="924"/>
              <a:ext cx="1490" cy="2357"/>
            </a:xfrm>
            <a:custGeom>
              <a:avLst/>
              <a:gdLst>
                <a:gd name="T0" fmla="*/ 160 w 1490"/>
                <a:gd name="T1" fmla="*/ 1590 h 2357"/>
                <a:gd name="T2" fmla="*/ 250 w 1490"/>
                <a:gd name="T3" fmla="*/ 1748 h 2357"/>
                <a:gd name="T4" fmla="*/ 323 w 1490"/>
                <a:gd name="T5" fmla="*/ 1892 h 2357"/>
                <a:gd name="T6" fmla="*/ 346 w 1490"/>
                <a:gd name="T7" fmla="*/ 1698 h 2357"/>
                <a:gd name="T8" fmla="*/ 384 w 1490"/>
                <a:gd name="T9" fmla="*/ 1765 h 2357"/>
                <a:gd name="T10" fmla="*/ 488 w 1490"/>
                <a:gd name="T11" fmla="*/ 2026 h 2357"/>
                <a:gd name="T12" fmla="*/ 457 w 1490"/>
                <a:gd name="T13" fmla="*/ 1882 h 2357"/>
                <a:gd name="T14" fmla="*/ 421 w 1490"/>
                <a:gd name="T15" fmla="*/ 1585 h 2357"/>
                <a:gd name="T16" fmla="*/ 657 w 1490"/>
                <a:gd name="T17" fmla="*/ 1227 h 2357"/>
                <a:gd name="T18" fmla="*/ 770 w 1490"/>
                <a:gd name="T19" fmla="*/ 1047 h 2357"/>
                <a:gd name="T20" fmla="*/ 838 w 1490"/>
                <a:gd name="T21" fmla="*/ 797 h 2357"/>
                <a:gd name="T22" fmla="*/ 916 w 1490"/>
                <a:gd name="T23" fmla="*/ 526 h 2357"/>
                <a:gd name="T24" fmla="*/ 991 w 1490"/>
                <a:gd name="T25" fmla="*/ 505 h 2357"/>
                <a:gd name="T26" fmla="*/ 1200 w 1490"/>
                <a:gd name="T27" fmla="*/ 411 h 2357"/>
                <a:gd name="T28" fmla="*/ 1176 w 1490"/>
                <a:gd name="T29" fmla="*/ 246 h 2357"/>
                <a:gd name="T30" fmla="*/ 1014 w 1490"/>
                <a:gd name="T31" fmla="*/ 85 h 2357"/>
                <a:gd name="T32" fmla="*/ 1033 w 1490"/>
                <a:gd name="T33" fmla="*/ 56 h 2357"/>
                <a:gd name="T34" fmla="*/ 1202 w 1490"/>
                <a:gd name="T35" fmla="*/ 0 h 2357"/>
                <a:gd name="T36" fmla="*/ 1320 w 1490"/>
                <a:gd name="T37" fmla="*/ 106 h 2357"/>
                <a:gd name="T38" fmla="*/ 1254 w 1490"/>
                <a:gd name="T39" fmla="*/ 29 h 2357"/>
                <a:gd name="T40" fmla="*/ 1275 w 1490"/>
                <a:gd name="T41" fmla="*/ 165 h 2357"/>
                <a:gd name="T42" fmla="*/ 1337 w 1490"/>
                <a:gd name="T43" fmla="*/ 142 h 2357"/>
                <a:gd name="T44" fmla="*/ 1339 w 1490"/>
                <a:gd name="T45" fmla="*/ 236 h 2357"/>
                <a:gd name="T46" fmla="*/ 1402 w 1490"/>
                <a:gd name="T47" fmla="*/ 211 h 2357"/>
                <a:gd name="T48" fmla="*/ 1425 w 1490"/>
                <a:gd name="T49" fmla="*/ 229 h 2357"/>
                <a:gd name="T50" fmla="*/ 1346 w 1490"/>
                <a:gd name="T51" fmla="*/ 378 h 2357"/>
                <a:gd name="T52" fmla="*/ 1393 w 1490"/>
                <a:gd name="T53" fmla="*/ 354 h 2357"/>
                <a:gd name="T54" fmla="*/ 1469 w 1490"/>
                <a:gd name="T55" fmla="*/ 332 h 2357"/>
                <a:gd name="T56" fmla="*/ 1483 w 1490"/>
                <a:gd name="T57" fmla="*/ 476 h 2357"/>
                <a:gd name="T58" fmla="*/ 1404 w 1490"/>
                <a:gd name="T59" fmla="*/ 565 h 2357"/>
                <a:gd name="T60" fmla="*/ 1306 w 1490"/>
                <a:gd name="T61" fmla="*/ 644 h 2357"/>
                <a:gd name="T62" fmla="*/ 1145 w 1490"/>
                <a:gd name="T63" fmla="*/ 766 h 2357"/>
                <a:gd name="T64" fmla="*/ 1189 w 1490"/>
                <a:gd name="T65" fmla="*/ 622 h 2357"/>
                <a:gd name="T66" fmla="*/ 1104 w 1490"/>
                <a:gd name="T67" fmla="*/ 705 h 2357"/>
                <a:gd name="T68" fmla="*/ 964 w 1490"/>
                <a:gd name="T69" fmla="*/ 861 h 2357"/>
                <a:gd name="T70" fmla="*/ 870 w 1490"/>
                <a:gd name="T71" fmla="*/ 987 h 2357"/>
                <a:gd name="T72" fmla="*/ 934 w 1490"/>
                <a:gd name="T73" fmla="*/ 932 h 2357"/>
                <a:gd name="T74" fmla="*/ 955 w 1490"/>
                <a:gd name="T75" fmla="*/ 1095 h 2357"/>
                <a:gd name="T76" fmla="*/ 1031 w 1490"/>
                <a:gd name="T77" fmla="*/ 1045 h 2357"/>
                <a:gd name="T78" fmla="*/ 1028 w 1490"/>
                <a:gd name="T79" fmla="*/ 1252 h 2357"/>
                <a:gd name="T80" fmla="*/ 934 w 1490"/>
                <a:gd name="T81" fmla="*/ 1462 h 2357"/>
                <a:gd name="T82" fmla="*/ 905 w 1490"/>
                <a:gd name="T83" fmla="*/ 1414 h 2357"/>
                <a:gd name="T84" fmla="*/ 922 w 1490"/>
                <a:gd name="T85" fmla="*/ 1287 h 2357"/>
                <a:gd name="T86" fmla="*/ 887 w 1490"/>
                <a:gd name="T87" fmla="*/ 1241 h 2357"/>
                <a:gd name="T88" fmla="*/ 836 w 1490"/>
                <a:gd name="T89" fmla="*/ 1369 h 2357"/>
                <a:gd name="T90" fmla="*/ 780 w 1490"/>
                <a:gd name="T91" fmla="*/ 1667 h 2357"/>
                <a:gd name="T92" fmla="*/ 722 w 1490"/>
                <a:gd name="T93" fmla="*/ 1590 h 2357"/>
                <a:gd name="T94" fmla="*/ 651 w 1490"/>
                <a:gd name="T95" fmla="*/ 1744 h 2357"/>
                <a:gd name="T96" fmla="*/ 576 w 1490"/>
                <a:gd name="T97" fmla="*/ 1909 h 2357"/>
                <a:gd name="T98" fmla="*/ 536 w 1490"/>
                <a:gd name="T99" fmla="*/ 2168 h 2357"/>
                <a:gd name="T100" fmla="*/ 492 w 1490"/>
                <a:gd name="T101" fmla="*/ 2216 h 2357"/>
                <a:gd name="T102" fmla="*/ 432 w 1490"/>
                <a:gd name="T103" fmla="*/ 2357 h 2357"/>
                <a:gd name="T104" fmla="*/ 302 w 1490"/>
                <a:gd name="T105" fmla="*/ 2180 h 2357"/>
                <a:gd name="T106" fmla="*/ 154 w 1490"/>
                <a:gd name="T107" fmla="*/ 1994 h 2357"/>
                <a:gd name="T108" fmla="*/ 106 w 1490"/>
                <a:gd name="T109" fmla="*/ 1967 h 2357"/>
                <a:gd name="T110" fmla="*/ 29 w 1490"/>
                <a:gd name="T111" fmla="*/ 2299 h 235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90"/>
                <a:gd name="T169" fmla="*/ 0 h 2357"/>
                <a:gd name="T170" fmla="*/ 1490 w 1490"/>
                <a:gd name="T171" fmla="*/ 2357 h 235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90" h="2357">
                  <a:moveTo>
                    <a:pt x="0" y="1464"/>
                  </a:moveTo>
                  <a:lnTo>
                    <a:pt x="35" y="1479"/>
                  </a:lnTo>
                  <a:lnTo>
                    <a:pt x="65" y="1498"/>
                  </a:lnTo>
                  <a:lnTo>
                    <a:pt x="89" y="1519"/>
                  </a:lnTo>
                  <a:lnTo>
                    <a:pt x="110" y="1542"/>
                  </a:lnTo>
                  <a:lnTo>
                    <a:pt x="127" y="1562"/>
                  </a:lnTo>
                  <a:lnTo>
                    <a:pt x="142" y="1579"/>
                  </a:lnTo>
                  <a:lnTo>
                    <a:pt x="160" y="1590"/>
                  </a:lnTo>
                  <a:lnTo>
                    <a:pt x="177" y="1594"/>
                  </a:lnTo>
                  <a:lnTo>
                    <a:pt x="194" y="1600"/>
                  </a:lnTo>
                  <a:lnTo>
                    <a:pt x="210" y="1611"/>
                  </a:lnTo>
                  <a:lnTo>
                    <a:pt x="221" y="1633"/>
                  </a:lnTo>
                  <a:lnTo>
                    <a:pt x="231" y="1656"/>
                  </a:lnTo>
                  <a:lnTo>
                    <a:pt x="242" y="1706"/>
                  </a:lnTo>
                  <a:lnTo>
                    <a:pt x="246" y="1729"/>
                  </a:lnTo>
                  <a:lnTo>
                    <a:pt x="250" y="1748"/>
                  </a:lnTo>
                  <a:lnTo>
                    <a:pt x="256" y="1767"/>
                  </a:lnTo>
                  <a:lnTo>
                    <a:pt x="261" y="1790"/>
                  </a:lnTo>
                  <a:lnTo>
                    <a:pt x="281" y="1840"/>
                  </a:lnTo>
                  <a:lnTo>
                    <a:pt x="290" y="1863"/>
                  </a:lnTo>
                  <a:lnTo>
                    <a:pt x="300" y="1880"/>
                  </a:lnTo>
                  <a:lnTo>
                    <a:pt x="311" y="1892"/>
                  </a:lnTo>
                  <a:lnTo>
                    <a:pt x="319" y="1896"/>
                  </a:lnTo>
                  <a:lnTo>
                    <a:pt x="323" y="1892"/>
                  </a:lnTo>
                  <a:lnTo>
                    <a:pt x="327" y="1884"/>
                  </a:lnTo>
                  <a:lnTo>
                    <a:pt x="329" y="1875"/>
                  </a:lnTo>
                  <a:lnTo>
                    <a:pt x="331" y="1859"/>
                  </a:lnTo>
                  <a:lnTo>
                    <a:pt x="334" y="1823"/>
                  </a:lnTo>
                  <a:lnTo>
                    <a:pt x="338" y="1784"/>
                  </a:lnTo>
                  <a:lnTo>
                    <a:pt x="340" y="1744"/>
                  </a:lnTo>
                  <a:lnTo>
                    <a:pt x="344" y="1711"/>
                  </a:lnTo>
                  <a:lnTo>
                    <a:pt x="346" y="1698"/>
                  </a:lnTo>
                  <a:lnTo>
                    <a:pt x="348" y="1690"/>
                  </a:lnTo>
                  <a:lnTo>
                    <a:pt x="350" y="1684"/>
                  </a:lnTo>
                  <a:lnTo>
                    <a:pt x="354" y="1684"/>
                  </a:lnTo>
                  <a:lnTo>
                    <a:pt x="357" y="1690"/>
                  </a:lnTo>
                  <a:lnTo>
                    <a:pt x="363" y="1702"/>
                  </a:lnTo>
                  <a:lnTo>
                    <a:pt x="369" y="1719"/>
                  </a:lnTo>
                  <a:lnTo>
                    <a:pt x="377" y="1740"/>
                  </a:lnTo>
                  <a:lnTo>
                    <a:pt x="384" y="1765"/>
                  </a:lnTo>
                  <a:lnTo>
                    <a:pt x="392" y="1794"/>
                  </a:lnTo>
                  <a:lnTo>
                    <a:pt x="402" y="1825"/>
                  </a:lnTo>
                  <a:lnTo>
                    <a:pt x="413" y="1855"/>
                  </a:lnTo>
                  <a:lnTo>
                    <a:pt x="434" y="1917"/>
                  </a:lnTo>
                  <a:lnTo>
                    <a:pt x="455" y="1971"/>
                  </a:lnTo>
                  <a:lnTo>
                    <a:pt x="467" y="1994"/>
                  </a:lnTo>
                  <a:lnTo>
                    <a:pt x="478" y="2013"/>
                  </a:lnTo>
                  <a:lnTo>
                    <a:pt x="488" y="2026"/>
                  </a:lnTo>
                  <a:lnTo>
                    <a:pt x="500" y="2034"/>
                  </a:lnTo>
                  <a:lnTo>
                    <a:pt x="507" y="2034"/>
                  </a:lnTo>
                  <a:lnTo>
                    <a:pt x="509" y="2026"/>
                  </a:lnTo>
                  <a:lnTo>
                    <a:pt x="507" y="2015"/>
                  </a:lnTo>
                  <a:lnTo>
                    <a:pt x="501" y="1996"/>
                  </a:lnTo>
                  <a:lnTo>
                    <a:pt x="494" y="1973"/>
                  </a:lnTo>
                  <a:lnTo>
                    <a:pt x="471" y="1915"/>
                  </a:lnTo>
                  <a:lnTo>
                    <a:pt x="457" y="1882"/>
                  </a:lnTo>
                  <a:lnTo>
                    <a:pt x="430" y="1813"/>
                  </a:lnTo>
                  <a:lnTo>
                    <a:pt x="409" y="1744"/>
                  </a:lnTo>
                  <a:lnTo>
                    <a:pt x="402" y="1711"/>
                  </a:lnTo>
                  <a:lnTo>
                    <a:pt x="398" y="1683"/>
                  </a:lnTo>
                  <a:lnTo>
                    <a:pt x="398" y="1656"/>
                  </a:lnTo>
                  <a:lnTo>
                    <a:pt x="402" y="1633"/>
                  </a:lnTo>
                  <a:lnTo>
                    <a:pt x="409" y="1610"/>
                  </a:lnTo>
                  <a:lnTo>
                    <a:pt x="421" y="1585"/>
                  </a:lnTo>
                  <a:lnTo>
                    <a:pt x="446" y="1529"/>
                  </a:lnTo>
                  <a:lnTo>
                    <a:pt x="478" y="1466"/>
                  </a:lnTo>
                  <a:lnTo>
                    <a:pt x="515" y="1402"/>
                  </a:lnTo>
                  <a:lnTo>
                    <a:pt x="553" y="1341"/>
                  </a:lnTo>
                  <a:lnTo>
                    <a:pt x="596" y="1287"/>
                  </a:lnTo>
                  <a:lnTo>
                    <a:pt x="615" y="1264"/>
                  </a:lnTo>
                  <a:lnTo>
                    <a:pt x="636" y="1245"/>
                  </a:lnTo>
                  <a:lnTo>
                    <a:pt x="657" y="1227"/>
                  </a:lnTo>
                  <a:lnTo>
                    <a:pt x="676" y="1216"/>
                  </a:lnTo>
                  <a:lnTo>
                    <a:pt x="684" y="1210"/>
                  </a:lnTo>
                  <a:lnTo>
                    <a:pt x="693" y="1197"/>
                  </a:lnTo>
                  <a:lnTo>
                    <a:pt x="703" y="1181"/>
                  </a:lnTo>
                  <a:lnTo>
                    <a:pt x="715" y="1158"/>
                  </a:lnTo>
                  <a:lnTo>
                    <a:pt x="728" y="1135"/>
                  </a:lnTo>
                  <a:lnTo>
                    <a:pt x="741" y="1106"/>
                  </a:lnTo>
                  <a:lnTo>
                    <a:pt x="770" y="1047"/>
                  </a:lnTo>
                  <a:lnTo>
                    <a:pt x="797" y="985"/>
                  </a:lnTo>
                  <a:lnTo>
                    <a:pt x="818" y="928"/>
                  </a:lnTo>
                  <a:lnTo>
                    <a:pt x="828" y="903"/>
                  </a:lnTo>
                  <a:lnTo>
                    <a:pt x="834" y="880"/>
                  </a:lnTo>
                  <a:lnTo>
                    <a:pt x="838" y="862"/>
                  </a:lnTo>
                  <a:lnTo>
                    <a:pt x="839" y="849"/>
                  </a:lnTo>
                  <a:lnTo>
                    <a:pt x="839" y="826"/>
                  </a:lnTo>
                  <a:lnTo>
                    <a:pt x="838" y="797"/>
                  </a:lnTo>
                  <a:lnTo>
                    <a:pt x="838" y="763"/>
                  </a:lnTo>
                  <a:lnTo>
                    <a:pt x="839" y="726"/>
                  </a:lnTo>
                  <a:lnTo>
                    <a:pt x="841" y="682"/>
                  </a:lnTo>
                  <a:lnTo>
                    <a:pt x="847" y="634"/>
                  </a:lnTo>
                  <a:lnTo>
                    <a:pt x="857" y="582"/>
                  </a:lnTo>
                  <a:lnTo>
                    <a:pt x="870" y="526"/>
                  </a:lnTo>
                  <a:lnTo>
                    <a:pt x="895" y="528"/>
                  </a:lnTo>
                  <a:lnTo>
                    <a:pt x="916" y="526"/>
                  </a:lnTo>
                  <a:lnTo>
                    <a:pt x="935" y="524"/>
                  </a:lnTo>
                  <a:lnTo>
                    <a:pt x="953" y="521"/>
                  </a:lnTo>
                  <a:lnTo>
                    <a:pt x="966" y="517"/>
                  </a:lnTo>
                  <a:lnTo>
                    <a:pt x="976" y="513"/>
                  </a:lnTo>
                  <a:lnTo>
                    <a:pt x="982" y="511"/>
                  </a:lnTo>
                  <a:lnTo>
                    <a:pt x="983" y="509"/>
                  </a:lnTo>
                  <a:lnTo>
                    <a:pt x="985" y="507"/>
                  </a:lnTo>
                  <a:lnTo>
                    <a:pt x="991" y="505"/>
                  </a:lnTo>
                  <a:lnTo>
                    <a:pt x="1010" y="496"/>
                  </a:lnTo>
                  <a:lnTo>
                    <a:pt x="1060" y="471"/>
                  </a:lnTo>
                  <a:lnTo>
                    <a:pt x="1074" y="465"/>
                  </a:lnTo>
                  <a:lnTo>
                    <a:pt x="1093" y="459"/>
                  </a:lnTo>
                  <a:lnTo>
                    <a:pt x="1139" y="444"/>
                  </a:lnTo>
                  <a:lnTo>
                    <a:pt x="1162" y="434"/>
                  </a:lnTo>
                  <a:lnTo>
                    <a:pt x="1183" y="423"/>
                  </a:lnTo>
                  <a:lnTo>
                    <a:pt x="1200" y="411"/>
                  </a:lnTo>
                  <a:lnTo>
                    <a:pt x="1210" y="398"/>
                  </a:lnTo>
                  <a:lnTo>
                    <a:pt x="1220" y="363"/>
                  </a:lnTo>
                  <a:lnTo>
                    <a:pt x="1224" y="344"/>
                  </a:lnTo>
                  <a:lnTo>
                    <a:pt x="1222" y="325"/>
                  </a:lnTo>
                  <a:lnTo>
                    <a:pt x="1218" y="304"/>
                  </a:lnTo>
                  <a:lnTo>
                    <a:pt x="1210" y="282"/>
                  </a:lnTo>
                  <a:lnTo>
                    <a:pt x="1195" y="263"/>
                  </a:lnTo>
                  <a:lnTo>
                    <a:pt x="1176" y="246"/>
                  </a:lnTo>
                  <a:lnTo>
                    <a:pt x="1174" y="227"/>
                  </a:lnTo>
                  <a:lnTo>
                    <a:pt x="1166" y="208"/>
                  </a:lnTo>
                  <a:lnTo>
                    <a:pt x="1154" y="190"/>
                  </a:lnTo>
                  <a:lnTo>
                    <a:pt x="1139" y="175"/>
                  </a:lnTo>
                  <a:lnTo>
                    <a:pt x="1104" y="146"/>
                  </a:lnTo>
                  <a:lnTo>
                    <a:pt x="1068" y="121"/>
                  </a:lnTo>
                  <a:lnTo>
                    <a:pt x="1037" y="100"/>
                  </a:lnTo>
                  <a:lnTo>
                    <a:pt x="1014" y="85"/>
                  </a:lnTo>
                  <a:lnTo>
                    <a:pt x="1005" y="77"/>
                  </a:lnTo>
                  <a:lnTo>
                    <a:pt x="997" y="73"/>
                  </a:lnTo>
                  <a:lnTo>
                    <a:pt x="993" y="71"/>
                  </a:lnTo>
                  <a:lnTo>
                    <a:pt x="991" y="69"/>
                  </a:lnTo>
                  <a:lnTo>
                    <a:pt x="995" y="67"/>
                  </a:lnTo>
                  <a:lnTo>
                    <a:pt x="1005" y="65"/>
                  </a:lnTo>
                  <a:lnTo>
                    <a:pt x="1018" y="62"/>
                  </a:lnTo>
                  <a:lnTo>
                    <a:pt x="1033" y="56"/>
                  </a:lnTo>
                  <a:lnTo>
                    <a:pt x="1070" y="44"/>
                  </a:lnTo>
                  <a:lnTo>
                    <a:pt x="1085" y="39"/>
                  </a:lnTo>
                  <a:lnTo>
                    <a:pt x="1099" y="35"/>
                  </a:lnTo>
                  <a:lnTo>
                    <a:pt x="1128" y="27"/>
                  </a:lnTo>
                  <a:lnTo>
                    <a:pt x="1160" y="19"/>
                  </a:lnTo>
                  <a:lnTo>
                    <a:pt x="1189" y="10"/>
                  </a:lnTo>
                  <a:lnTo>
                    <a:pt x="1199" y="6"/>
                  </a:lnTo>
                  <a:lnTo>
                    <a:pt x="1202" y="0"/>
                  </a:lnTo>
                  <a:lnTo>
                    <a:pt x="1224" y="4"/>
                  </a:lnTo>
                  <a:lnTo>
                    <a:pt x="1243" y="10"/>
                  </a:lnTo>
                  <a:lnTo>
                    <a:pt x="1258" y="16"/>
                  </a:lnTo>
                  <a:lnTo>
                    <a:pt x="1272" y="23"/>
                  </a:lnTo>
                  <a:lnTo>
                    <a:pt x="1291" y="39"/>
                  </a:lnTo>
                  <a:lnTo>
                    <a:pt x="1304" y="56"/>
                  </a:lnTo>
                  <a:lnTo>
                    <a:pt x="1312" y="75"/>
                  </a:lnTo>
                  <a:lnTo>
                    <a:pt x="1320" y="106"/>
                  </a:lnTo>
                  <a:lnTo>
                    <a:pt x="1325" y="115"/>
                  </a:lnTo>
                  <a:lnTo>
                    <a:pt x="1314" y="106"/>
                  </a:lnTo>
                  <a:lnTo>
                    <a:pt x="1304" y="94"/>
                  </a:lnTo>
                  <a:lnTo>
                    <a:pt x="1291" y="71"/>
                  </a:lnTo>
                  <a:lnTo>
                    <a:pt x="1277" y="46"/>
                  </a:lnTo>
                  <a:lnTo>
                    <a:pt x="1268" y="37"/>
                  </a:lnTo>
                  <a:lnTo>
                    <a:pt x="1258" y="31"/>
                  </a:lnTo>
                  <a:lnTo>
                    <a:pt x="1254" y="29"/>
                  </a:lnTo>
                  <a:lnTo>
                    <a:pt x="1252" y="29"/>
                  </a:lnTo>
                  <a:lnTo>
                    <a:pt x="1252" y="35"/>
                  </a:lnTo>
                  <a:lnTo>
                    <a:pt x="1260" y="46"/>
                  </a:lnTo>
                  <a:lnTo>
                    <a:pt x="1270" y="64"/>
                  </a:lnTo>
                  <a:lnTo>
                    <a:pt x="1279" y="85"/>
                  </a:lnTo>
                  <a:lnTo>
                    <a:pt x="1285" y="110"/>
                  </a:lnTo>
                  <a:lnTo>
                    <a:pt x="1285" y="137"/>
                  </a:lnTo>
                  <a:lnTo>
                    <a:pt x="1275" y="165"/>
                  </a:lnTo>
                  <a:lnTo>
                    <a:pt x="1270" y="177"/>
                  </a:lnTo>
                  <a:lnTo>
                    <a:pt x="1266" y="186"/>
                  </a:lnTo>
                  <a:lnTo>
                    <a:pt x="1266" y="192"/>
                  </a:lnTo>
                  <a:lnTo>
                    <a:pt x="1273" y="188"/>
                  </a:lnTo>
                  <a:lnTo>
                    <a:pt x="1285" y="179"/>
                  </a:lnTo>
                  <a:lnTo>
                    <a:pt x="1316" y="152"/>
                  </a:lnTo>
                  <a:lnTo>
                    <a:pt x="1331" y="144"/>
                  </a:lnTo>
                  <a:lnTo>
                    <a:pt x="1337" y="142"/>
                  </a:lnTo>
                  <a:lnTo>
                    <a:pt x="1341" y="144"/>
                  </a:lnTo>
                  <a:lnTo>
                    <a:pt x="1346" y="152"/>
                  </a:lnTo>
                  <a:lnTo>
                    <a:pt x="1348" y="163"/>
                  </a:lnTo>
                  <a:lnTo>
                    <a:pt x="1346" y="194"/>
                  </a:lnTo>
                  <a:lnTo>
                    <a:pt x="1341" y="223"/>
                  </a:lnTo>
                  <a:lnTo>
                    <a:pt x="1339" y="234"/>
                  </a:lnTo>
                  <a:lnTo>
                    <a:pt x="1337" y="238"/>
                  </a:lnTo>
                  <a:lnTo>
                    <a:pt x="1339" y="236"/>
                  </a:lnTo>
                  <a:lnTo>
                    <a:pt x="1343" y="231"/>
                  </a:lnTo>
                  <a:lnTo>
                    <a:pt x="1356" y="211"/>
                  </a:lnTo>
                  <a:lnTo>
                    <a:pt x="1366" y="202"/>
                  </a:lnTo>
                  <a:lnTo>
                    <a:pt x="1373" y="196"/>
                  </a:lnTo>
                  <a:lnTo>
                    <a:pt x="1383" y="196"/>
                  </a:lnTo>
                  <a:lnTo>
                    <a:pt x="1393" y="204"/>
                  </a:lnTo>
                  <a:lnTo>
                    <a:pt x="1398" y="211"/>
                  </a:lnTo>
                  <a:lnTo>
                    <a:pt x="1402" y="211"/>
                  </a:lnTo>
                  <a:lnTo>
                    <a:pt x="1404" y="208"/>
                  </a:lnTo>
                  <a:lnTo>
                    <a:pt x="1406" y="200"/>
                  </a:lnTo>
                  <a:lnTo>
                    <a:pt x="1408" y="183"/>
                  </a:lnTo>
                  <a:lnTo>
                    <a:pt x="1410" y="179"/>
                  </a:lnTo>
                  <a:lnTo>
                    <a:pt x="1414" y="179"/>
                  </a:lnTo>
                  <a:lnTo>
                    <a:pt x="1417" y="185"/>
                  </a:lnTo>
                  <a:lnTo>
                    <a:pt x="1421" y="196"/>
                  </a:lnTo>
                  <a:lnTo>
                    <a:pt x="1425" y="229"/>
                  </a:lnTo>
                  <a:lnTo>
                    <a:pt x="1423" y="265"/>
                  </a:lnTo>
                  <a:lnTo>
                    <a:pt x="1421" y="281"/>
                  </a:lnTo>
                  <a:lnTo>
                    <a:pt x="1417" y="290"/>
                  </a:lnTo>
                  <a:lnTo>
                    <a:pt x="1412" y="300"/>
                  </a:lnTo>
                  <a:lnTo>
                    <a:pt x="1402" y="309"/>
                  </a:lnTo>
                  <a:lnTo>
                    <a:pt x="1377" y="336"/>
                  </a:lnTo>
                  <a:lnTo>
                    <a:pt x="1354" y="365"/>
                  </a:lnTo>
                  <a:lnTo>
                    <a:pt x="1346" y="378"/>
                  </a:lnTo>
                  <a:lnTo>
                    <a:pt x="1345" y="392"/>
                  </a:lnTo>
                  <a:lnTo>
                    <a:pt x="1345" y="400"/>
                  </a:lnTo>
                  <a:lnTo>
                    <a:pt x="1346" y="400"/>
                  </a:lnTo>
                  <a:lnTo>
                    <a:pt x="1350" y="396"/>
                  </a:lnTo>
                  <a:lnTo>
                    <a:pt x="1356" y="386"/>
                  </a:lnTo>
                  <a:lnTo>
                    <a:pt x="1371" y="365"/>
                  </a:lnTo>
                  <a:lnTo>
                    <a:pt x="1381" y="357"/>
                  </a:lnTo>
                  <a:lnTo>
                    <a:pt x="1393" y="354"/>
                  </a:lnTo>
                  <a:lnTo>
                    <a:pt x="1404" y="352"/>
                  </a:lnTo>
                  <a:lnTo>
                    <a:pt x="1414" y="346"/>
                  </a:lnTo>
                  <a:lnTo>
                    <a:pt x="1427" y="329"/>
                  </a:lnTo>
                  <a:lnTo>
                    <a:pt x="1439" y="311"/>
                  </a:lnTo>
                  <a:lnTo>
                    <a:pt x="1442" y="307"/>
                  </a:lnTo>
                  <a:lnTo>
                    <a:pt x="1448" y="307"/>
                  </a:lnTo>
                  <a:lnTo>
                    <a:pt x="1462" y="319"/>
                  </a:lnTo>
                  <a:lnTo>
                    <a:pt x="1469" y="332"/>
                  </a:lnTo>
                  <a:lnTo>
                    <a:pt x="1471" y="348"/>
                  </a:lnTo>
                  <a:lnTo>
                    <a:pt x="1469" y="365"/>
                  </a:lnTo>
                  <a:lnTo>
                    <a:pt x="1462" y="400"/>
                  </a:lnTo>
                  <a:lnTo>
                    <a:pt x="1460" y="417"/>
                  </a:lnTo>
                  <a:lnTo>
                    <a:pt x="1460" y="432"/>
                  </a:lnTo>
                  <a:lnTo>
                    <a:pt x="1469" y="451"/>
                  </a:lnTo>
                  <a:lnTo>
                    <a:pt x="1475" y="465"/>
                  </a:lnTo>
                  <a:lnTo>
                    <a:pt x="1483" y="476"/>
                  </a:lnTo>
                  <a:lnTo>
                    <a:pt x="1490" y="501"/>
                  </a:lnTo>
                  <a:lnTo>
                    <a:pt x="1489" y="515"/>
                  </a:lnTo>
                  <a:lnTo>
                    <a:pt x="1481" y="526"/>
                  </a:lnTo>
                  <a:lnTo>
                    <a:pt x="1466" y="546"/>
                  </a:lnTo>
                  <a:lnTo>
                    <a:pt x="1450" y="559"/>
                  </a:lnTo>
                  <a:lnTo>
                    <a:pt x="1431" y="565"/>
                  </a:lnTo>
                  <a:lnTo>
                    <a:pt x="1419" y="567"/>
                  </a:lnTo>
                  <a:lnTo>
                    <a:pt x="1404" y="565"/>
                  </a:lnTo>
                  <a:lnTo>
                    <a:pt x="1391" y="567"/>
                  </a:lnTo>
                  <a:lnTo>
                    <a:pt x="1381" y="572"/>
                  </a:lnTo>
                  <a:lnTo>
                    <a:pt x="1373" y="582"/>
                  </a:lnTo>
                  <a:lnTo>
                    <a:pt x="1368" y="596"/>
                  </a:lnTo>
                  <a:lnTo>
                    <a:pt x="1358" y="609"/>
                  </a:lnTo>
                  <a:lnTo>
                    <a:pt x="1346" y="622"/>
                  </a:lnTo>
                  <a:lnTo>
                    <a:pt x="1329" y="634"/>
                  </a:lnTo>
                  <a:lnTo>
                    <a:pt x="1306" y="644"/>
                  </a:lnTo>
                  <a:lnTo>
                    <a:pt x="1279" y="655"/>
                  </a:lnTo>
                  <a:lnTo>
                    <a:pt x="1254" y="670"/>
                  </a:lnTo>
                  <a:lnTo>
                    <a:pt x="1208" y="713"/>
                  </a:lnTo>
                  <a:lnTo>
                    <a:pt x="1189" y="732"/>
                  </a:lnTo>
                  <a:lnTo>
                    <a:pt x="1174" y="749"/>
                  </a:lnTo>
                  <a:lnTo>
                    <a:pt x="1160" y="763"/>
                  </a:lnTo>
                  <a:lnTo>
                    <a:pt x="1151" y="768"/>
                  </a:lnTo>
                  <a:lnTo>
                    <a:pt x="1145" y="766"/>
                  </a:lnTo>
                  <a:lnTo>
                    <a:pt x="1141" y="755"/>
                  </a:lnTo>
                  <a:lnTo>
                    <a:pt x="1139" y="740"/>
                  </a:lnTo>
                  <a:lnTo>
                    <a:pt x="1141" y="718"/>
                  </a:lnTo>
                  <a:lnTo>
                    <a:pt x="1147" y="695"/>
                  </a:lnTo>
                  <a:lnTo>
                    <a:pt x="1154" y="672"/>
                  </a:lnTo>
                  <a:lnTo>
                    <a:pt x="1166" y="649"/>
                  </a:lnTo>
                  <a:lnTo>
                    <a:pt x="1181" y="630"/>
                  </a:lnTo>
                  <a:lnTo>
                    <a:pt x="1189" y="622"/>
                  </a:lnTo>
                  <a:lnTo>
                    <a:pt x="1193" y="617"/>
                  </a:lnTo>
                  <a:lnTo>
                    <a:pt x="1193" y="609"/>
                  </a:lnTo>
                  <a:lnTo>
                    <a:pt x="1189" y="609"/>
                  </a:lnTo>
                  <a:lnTo>
                    <a:pt x="1185" y="611"/>
                  </a:lnTo>
                  <a:lnTo>
                    <a:pt x="1170" y="622"/>
                  </a:lnTo>
                  <a:lnTo>
                    <a:pt x="1151" y="640"/>
                  </a:lnTo>
                  <a:lnTo>
                    <a:pt x="1128" y="668"/>
                  </a:lnTo>
                  <a:lnTo>
                    <a:pt x="1104" y="705"/>
                  </a:lnTo>
                  <a:lnTo>
                    <a:pt x="1081" y="751"/>
                  </a:lnTo>
                  <a:lnTo>
                    <a:pt x="1066" y="778"/>
                  </a:lnTo>
                  <a:lnTo>
                    <a:pt x="1047" y="801"/>
                  </a:lnTo>
                  <a:lnTo>
                    <a:pt x="1022" y="818"/>
                  </a:lnTo>
                  <a:lnTo>
                    <a:pt x="987" y="832"/>
                  </a:lnTo>
                  <a:lnTo>
                    <a:pt x="980" y="836"/>
                  </a:lnTo>
                  <a:lnTo>
                    <a:pt x="974" y="843"/>
                  </a:lnTo>
                  <a:lnTo>
                    <a:pt x="964" y="861"/>
                  </a:lnTo>
                  <a:lnTo>
                    <a:pt x="957" y="880"/>
                  </a:lnTo>
                  <a:lnTo>
                    <a:pt x="945" y="893"/>
                  </a:lnTo>
                  <a:lnTo>
                    <a:pt x="935" y="901"/>
                  </a:lnTo>
                  <a:lnTo>
                    <a:pt x="922" y="912"/>
                  </a:lnTo>
                  <a:lnTo>
                    <a:pt x="895" y="943"/>
                  </a:lnTo>
                  <a:lnTo>
                    <a:pt x="884" y="960"/>
                  </a:lnTo>
                  <a:lnTo>
                    <a:pt x="874" y="976"/>
                  </a:lnTo>
                  <a:lnTo>
                    <a:pt x="870" y="987"/>
                  </a:lnTo>
                  <a:lnTo>
                    <a:pt x="870" y="997"/>
                  </a:lnTo>
                  <a:lnTo>
                    <a:pt x="872" y="999"/>
                  </a:lnTo>
                  <a:lnTo>
                    <a:pt x="876" y="997"/>
                  </a:lnTo>
                  <a:lnTo>
                    <a:pt x="886" y="989"/>
                  </a:lnTo>
                  <a:lnTo>
                    <a:pt x="895" y="976"/>
                  </a:lnTo>
                  <a:lnTo>
                    <a:pt x="909" y="958"/>
                  </a:lnTo>
                  <a:lnTo>
                    <a:pt x="920" y="943"/>
                  </a:lnTo>
                  <a:lnTo>
                    <a:pt x="934" y="932"/>
                  </a:lnTo>
                  <a:lnTo>
                    <a:pt x="945" y="928"/>
                  </a:lnTo>
                  <a:lnTo>
                    <a:pt x="951" y="930"/>
                  </a:lnTo>
                  <a:lnTo>
                    <a:pt x="957" y="935"/>
                  </a:lnTo>
                  <a:lnTo>
                    <a:pt x="964" y="955"/>
                  </a:lnTo>
                  <a:lnTo>
                    <a:pt x="966" y="980"/>
                  </a:lnTo>
                  <a:lnTo>
                    <a:pt x="960" y="1041"/>
                  </a:lnTo>
                  <a:lnTo>
                    <a:pt x="957" y="1070"/>
                  </a:lnTo>
                  <a:lnTo>
                    <a:pt x="955" y="1095"/>
                  </a:lnTo>
                  <a:lnTo>
                    <a:pt x="955" y="1112"/>
                  </a:lnTo>
                  <a:lnTo>
                    <a:pt x="959" y="1118"/>
                  </a:lnTo>
                  <a:lnTo>
                    <a:pt x="962" y="1122"/>
                  </a:lnTo>
                  <a:lnTo>
                    <a:pt x="972" y="1120"/>
                  </a:lnTo>
                  <a:lnTo>
                    <a:pt x="985" y="1112"/>
                  </a:lnTo>
                  <a:lnTo>
                    <a:pt x="997" y="1099"/>
                  </a:lnTo>
                  <a:lnTo>
                    <a:pt x="1010" y="1081"/>
                  </a:lnTo>
                  <a:lnTo>
                    <a:pt x="1031" y="1045"/>
                  </a:lnTo>
                  <a:lnTo>
                    <a:pt x="1037" y="1030"/>
                  </a:lnTo>
                  <a:lnTo>
                    <a:pt x="1039" y="1022"/>
                  </a:lnTo>
                  <a:lnTo>
                    <a:pt x="1039" y="1081"/>
                  </a:lnTo>
                  <a:lnTo>
                    <a:pt x="1037" y="1143"/>
                  </a:lnTo>
                  <a:lnTo>
                    <a:pt x="1033" y="1174"/>
                  </a:lnTo>
                  <a:lnTo>
                    <a:pt x="1030" y="1202"/>
                  </a:lnTo>
                  <a:lnTo>
                    <a:pt x="1028" y="1227"/>
                  </a:lnTo>
                  <a:lnTo>
                    <a:pt x="1028" y="1252"/>
                  </a:lnTo>
                  <a:lnTo>
                    <a:pt x="1031" y="1298"/>
                  </a:lnTo>
                  <a:lnTo>
                    <a:pt x="1031" y="1320"/>
                  </a:lnTo>
                  <a:lnTo>
                    <a:pt x="1030" y="1341"/>
                  </a:lnTo>
                  <a:lnTo>
                    <a:pt x="1022" y="1362"/>
                  </a:lnTo>
                  <a:lnTo>
                    <a:pt x="1008" y="1383"/>
                  </a:lnTo>
                  <a:lnTo>
                    <a:pt x="976" y="1419"/>
                  </a:lnTo>
                  <a:lnTo>
                    <a:pt x="947" y="1450"/>
                  </a:lnTo>
                  <a:lnTo>
                    <a:pt x="934" y="1462"/>
                  </a:lnTo>
                  <a:lnTo>
                    <a:pt x="924" y="1471"/>
                  </a:lnTo>
                  <a:lnTo>
                    <a:pt x="918" y="1479"/>
                  </a:lnTo>
                  <a:lnTo>
                    <a:pt x="914" y="1487"/>
                  </a:lnTo>
                  <a:lnTo>
                    <a:pt x="912" y="1489"/>
                  </a:lnTo>
                  <a:lnTo>
                    <a:pt x="910" y="1485"/>
                  </a:lnTo>
                  <a:lnTo>
                    <a:pt x="907" y="1473"/>
                  </a:lnTo>
                  <a:lnTo>
                    <a:pt x="905" y="1458"/>
                  </a:lnTo>
                  <a:lnTo>
                    <a:pt x="905" y="1414"/>
                  </a:lnTo>
                  <a:lnTo>
                    <a:pt x="909" y="1389"/>
                  </a:lnTo>
                  <a:lnTo>
                    <a:pt x="914" y="1362"/>
                  </a:lnTo>
                  <a:lnTo>
                    <a:pt x="920" y="1337"/>
                  </a:lnTo>
                  <a:lnTo>
                    <a:pt x="926" y="1318"/>
                  </a:lnTo>
                  <a:lnTo>
                    <a:pt x="928" y="1304"/>
                  </a:lnTo>
                  <a:lnTo>
                    <a:pt x="928" y="1295"/>
                  </a:lnTo>
                  <a:lnTo>
                    <a:pt x="926" y="1289"/>
                  </a:lnTo>
                  <a:lnTo>
                    <a:pt x="922" y="1287"/>
                  </a:lnTo>
                  <a:lnTo>
                    <a:pt x="914" y="1289"/>
                  </a:lnTo>
                  <a:lnTo>
                    <a:pt x="903" y="1295"/>
                  </a:lnTo>
                  <a:lnTo>
                    <a:pt x="895" y="1298"/>
                  </a:lnTo>
                  <a:lnTo>
                    <a:pt x="891" y="1298"/>
                  </a:lnTo>
                  <a:lnTo>
                    <a:pt x="887" y="1295"/>
                  </a:lnTo>
                  <a:lnTo>
                    <a:pt x="887" y="1279"/>
                  </a:lnTo>
                  <a:lnTo>
                    <a:pt x="889" y="1258"/>
                  </a:lnTo>
                  <a:lnTo>
                    <a:pt x="887" y="1241"/>
                  </a:lnTo>
                  <a:lnTo>
                    <a:pt x="882" y="1231"/>
                  </a:lnTo>
                  <a:lnTo>
                    <a:pt x="876" y="1227"/>
                  </a:lnTo>
                  <a:lnTo>
                    <a:pt x="868" y="1233"/>
                  </a:lnTo>
                  <a:lnTo>
                    <a:pt x="861" y="1245"/>
                  </a:lnTo>
                  <a:lnTo>
                    <a:pt x="853" y="1268"/>
                  </a:lnTo>
                  <a:lnTo>
                    <a:pt x="845" y="1300"/>
                  </a:lnTo>
                  <a:lnTo>
                    <a:pt x="839" y="1337"/>
                  </a:lnTo>
                  <a:lnTo>
                    <a:pt x="836" y="1369"/>
                  </a:lnTo>
                  <a:lnTo>
                    <a:pt x="832" y="1427"/>
                  </a:lnTo>
                  <a:lnTo>
                    <a:pt x="826" y="1487"/>
                  </a:lnTo>
                  <a:lnTo>
                    <a:pt x="820" y="1521"/>
                  </a:lnTo>
                  <a:lnTo>
                    <a:pt x="814" y="1560"/>
                  </a:lnTo>
                  <a:lnTo>
                    <a:pt x="807" y="1598"/>
                  </a:lnTo>
                  <a:lnTo>
                    <a:pt x="797" y="1629"/>
                  </a:lnTo>
                  <a:lnTo>
                    <a:pt x="790" y="1652"/>
                  </a:lnTo>
                  <a:lnTo>
                    <a:pt x="780" y="1667"/>
                  </a:lnTo>
                  <a:lnTo>
                    <a:pt x="772" y="1673"/>
                  </a:lnTo>
                  <a:lnTo>
                    <a:pt x="763" y="1671"/>
                  </a:lnTo>
                  <a:lnTo>
                    <a:pt x="755" y="1661"/>
                  </a:lnTo>
                  <a:lnTo>
                    <a:pt x="745" y="1642"/>
                  </a:lnTo>
                  <a:lnTo>
                    <a:pt x="738" y="1621"/>
                  </a:lnTo>
                  <a:lnTo>
                    <a:pt x="734" y="1604"/>
                  </a:lnTo>
                  <a:lnTo>
                    <a:pt x="728" y="1594"/>
                  </a:lnTo>
                  <a:lnTo>
                    <a:pt x="722" y="1590"/>
                  </a:lnTo>
                  <a:lnTo>
                    <a:pt x="717" y="1594"/>
                  </a:lnTo>
                  <a:lnTo>
                    <a:pt x="707" y="1606"/>
                  </a:lnTo>
                  <a:lnTo>
                    <a:pt x="695" y="1627"/>
                  </a:lnTo>
                  <a:lnTo>
                    <a:pt x="688" y="1640"/>
                  </a:lnTo>
                  <a:lnTo>
                    <a:pt x="678" y="1658"/>
                  </a:lnTo>
                  <a:lnTo>
                    <a:pt x="663" y="1690"/>
                  </a:lnTo>
                  <a:lnTo>
                    <a:pt x="655" y="1719"/>
                  </a:lnTo>
                  <a:lnTo>
                    <a:pt x="651" y="1744"/>
                  </a:lnTo>
                  <a:lnTo>
                    <a:pt x="649" y="1765"/>
                  </a:lnTo>
                  <a:lnTo>
                    <a:pt x="647" y="1802"/>
                  </a:lnTo>
                  <a:lnTo>
                    <a:pt x="644" y="1815"/>
                  </a:lnTo>
                  <a:lnTo>
                    <a:pt x="634" y="1830"/>
                  </a:lnTo>
                  <a:lnTo>
                    <a:pt x="621" y="1846"/>
                  </a:lnTo>
                  <a:lnTo>
                    <a:pt x="605" y="1863"/>
                  </a:lnTo>
                  <a:lnTo>
                    <a:pt x="590" y="1884"/>
                  </a:lnTo>
                  <a:lnTo>
                    <a:pt x="576" y="1909"/>
                  </a:lnTo>
                  <a:lnTo>
                    <a:pt x="565" y="1936"/>
                  </a:lnTo>
                  <a:lnTo>
                    <a:pt x="555" y="1967"/>
                  </a:lnTo>
                  <a:lnTo>
                    <a:pt x="549" y="2001"/>
                  </a:lnTo>
                  <a:lnTo>
                    <a:pt x="548" y="2042"/>
                  </a:lnTo>
                  <a:lnTo>
                    <a:pt x="548" y="2082"/>
                  </a:lnTo>
                  <a:lnTo>
                    <a:pt x="546" y="2117"/>
                  </a:lnTo>
                  <a:lnTo>
                    <a:pt x="542" y="2145"/>
                  </a:lnTo>
                  <a:lnTo>
                    <a:pt x="536" y="2168"/>
                  </a:lnTo>
                  <a:lnTo>
                    <a:pt x="530" y="2186"/>
                  </a:lnTo>
                  <a:lnTo>
                    <a:pt x="523" y="2195"/>
                  </a:lnTo>
                  <a:lnTo>
                    <a:pt x="517" y="2201"/>
                  </a:lnTo>
                  <a:lnTo>
                    <a:pt x="509" y="2197"/>
                  </a:lnTo>
                  <a:lnTo>
                    <a:pt x="505" y="2195"/>
                  </a:lnTo>
                  <a:lnTo>
                    <a:pt x="501" y="2199"/>
                  </a:lnTo>
                  <a:lnTo>
                    <a:pt x="496" y="2207"/>
                  </a:lnTo>
                  <a:lnTo>
                    <a:pt x="492" y="2216"/>
                  </a:lnTo>
                  <a:lnTo>
                    <a:pt x="480" y="2241"/>
                  </a:lnTo>
                  <a:lnTo>
                    <a:pt x="469" y="2274"/>
                  </a:lnTo>
                  <a:lnTo>
                    <a:pt x="457" y="2305"/>
                  </a:lnTo>
                  <a:lnTo>
                    <a:pt x="448" y="2332"/>
                  </a:lnTo>
                  <a:lnTo>
                    <a:pt x="442" y="2343"/>
                  </a:lnTo>
                  <a:lnTo>
                    <a:pt x="438" y="2351"/>
                  </a:lnTo>
                  <a:lnTo>
                    <a:pt x="434" y="2357"/>
                  </a:lnTo>
                  <a:lnTo>
                    <a:pt x="432" y="2357"/>
                  </a:lnTo>
                  <a:lnTo>
                    <a:pt x="428" y="2355"/>
                  </a:lnTo>
                  <a:lnTo>
                    <a:pt x="423" y="2349"/>
                  </a:lnTo>
                  <a:lnTo>
                    <a:pt x="415" y="2341"/>
                  </a:lnTo>
                  <a:lnTo>
                    <a:pt x="405" y="2332"/>
                  </a:lnTo>
                  <a:lnTo>
                    <a:pt x="382" y="2305"/>
                  </a:lnTo>
                  <a:lnTo>
                    <a:pt x="355" y="2270"/>
                  </a:lnTo>
                  <a:lnTo>
                    <a:pt x="329" y="2228"/>
                  </a:lnTo>
                  <a:lnTo>
                    <a:pt x="302" y="2180"/>
                  </a:lnTo>
                  <a:lnTo>
                    <a:pt x="279" y="2126"/>
                  </a:lnTo>
                  <a:lnTo>
                    <a:pt x="259" y="2067"/>
                  </a:lnTo>
                  <a:lnTo>
                    <a:pt x="250" y="2051"/>
                  </a:lnTo>
                  <a:lnTo>
                    <a:pt x="236" y="2040"/>
                  </a:lnTo>
                  <a:lnTo>
                    <a:pt x="217" y="2032"/>
                  </a:lnTo>
                  <a:lnTo>
                    <a:pt x="196" y="2022"/>
                  </a:lnTo>
                  <a:lnTo>
                    <a:pt x="175" y="2011"/>
                  </a:lnTo>
                  <a:lnTo>
                    <a:pt x="154" y="1994"/>
                  </a:lnTo>
                  <a:lnTo>
                    <a:pt x="146" y="1980"/>
                  </a:lnTo>
                  <a:lnTo>
                    <a:pt x="138" y="1965"/>
                  </a:lnTo>
                  <a:lnTo>
                    <a:pt x="133" y="1948"/>
                  </a:lnTo>
                  <a:lnTo>
                    <a:pt x="127" y="1926"/>
                  </a:lnTo>
                  <a:lnTo>
                    <a:pt x="117" y="1926"/>
                  </a:lnTo>
                  <a:lnTo>
                    <a:pt x="112" y="1934"/>
                  </a:lnTo>
                  <a:lnTo>
                    <a:pt x="108" y="1948"/>
                  </a:lnTo>
                  <a:lnTo>
                    <a:pt x="106" y="1967"/>
                  </a:lnTo>
                  <a:lnTo>
                    <a:pt x="106" y="2019"/>
                  </a:lnTo>
                  <a:lnTo>
                    <a:pt x="104" y="2082"/>
                  </a:lnTo>
                  <a:lnTo>
                    <a:pt x="98" y="2149"/>
                  </a:lnTo>
                  <a:lnTo>
                    <a:pt x="92" y="2184"/>
                  </a:lnTo>
                  <a:lnTo>
                    <a:pt x="83" y="2216"/>
                  </a:lnTo>
                  <a:lnTo>
                    <a:pt x="69" y="2247"/>
                  </a:lnTo>
                  <a:lnTo>
                    <a:pt x="52" y="2274"/>
                  </a:lnTo>
                  <a:lnTo>
                    <a:pt x="29" y="2299"/>
                  </a:lnTo>
                  <a:lnTo>
                    <a:pt x="2" y="2318"/>
                  </a:lnTo>
                  <a:lnTo>
                    <a:pt x="0" y="146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0121" name="Freeform 17"/>
            <p:cNvSpPr>
              <a:spLocks/>
            </p:cNvSpPr>
            <p:nvPr/>
          </p:nvSpPr>
          <p:spPr bwMode="auto">
            <a:xfrm>
              <a:off x="2781" y="863"/>
              <a:ext cx="115" cy="98"/>
            </a:xfrm>
            <a:custGeom>
              <a:avLst/>
              <a:gdLst>
                <a:gd name="T0" fmla="*/ 42 w 115"/>
                <a:gd name="T1" fmla="*/ 0 h 98"/>
                <a:gd name="T2" fmla="*/ 62 w 115"/>
                <a:gd name="T3" fmla="*/ 5 h 98"/>
                <a:gd name="T4" fmla="*/ 79 w 115"/>
                <a:gd name="T5" fmla="*/ 11 h 98"/>
                <a:gd name="T6" fmla="*/ 94 w 115"/>
                <a:gd name="T7" fmla="*/ 19 h 98"/>
                <a:gd name="T8" fmla="*/ 104 w 115"/>
                <a:gd name="T9" fmla="*/ 27 h 98"/>
                <a:gd name="T10" fmla="*/ 111 w 115"/>
                <a:gd name="T11" fmla="*/ 36 h 98"/>
                <a:gd name="T12" fmla="*/ 115 w 115"/>
                <a:gd name="T13" fmla="*/ 46 h 98"/>
                <a:gd name="T14" fmla="*/ 113 w 115"/>
                <a:gd name="T15" fmla="*/ 57 h 98"/>
                <a:gd name="T16" fmla="*/ 110 w 115"/>
                <a:gd name="T17" fmla="*/ 69 h 98"/>
                <a:gd name="T18" fmla="*/ 102 w 115"/>
                <a:gd name="T19" fmla="*/ 80 h 98"/>
                <a:gd name="T20" fmla="*/ 92 w 115"/>
                <a:gd name="T21" fmla="*/ 88 h 98"/>
                <a:gd name="T22" fmla="*/ 67 w 115"/>
                <a:gd name="T23" fmla="*/ 98 h 98"/>
                <a:gd name="T24" fmla="*/ 42 w 115"/>
                <a:gd name="T25" fmla="*/ 98 h 98"/>
                <a:gd name="T26" fmla="*/ 31 w 115"/>
                <a:gd name="T27" fmla="*/ 94 h 98"/>
                <a:gd name="T28" fmla="*/ 21 w 115"/>
                <a:gd name="T29" fmla="*/ 88 h 98"/>
                <a:gd name="T30" fmla="*/ 6 w 115"/>
                <a:gd name="T31" fmla="*/ 71 h 98"/>
                <a:gd name="T32" fmla="*/ 2 w 115"/>
                <a:gd name="T33" fmla="*/ 59 h 98"/>
                <a:gd name="T34" fmla="*/ 0 w 115"/>
                <a:gd name="T35" fmla="*/ 48 h 98"/>
                <a:gd name="T36" fmla="*/ 2 w 115"/>
                <a:gd name="T37" fmla="*/ 34 h 98"/>
                <a:gd name="T38" fmla="*/ 6 w 115"/>
                <a:gd name="T39" fmla="*/ 23 h 98"/>
                <a:gd name="T40" fmla="*/ 15 w 115"/>
                <a:gd name="T41" fmla="*/ 11 h 98"/>
                <a:gd name="T42" fmla="*/ 31 w 115"/>
                <a:gd name="T43" fmla="*/ 2 h 98"/>
                <a:gd name="T44" fmla="*/ 42 w 115"/>
                <a:gd name="T45" fmla="*/ 0 h 9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5"/>
                <a:gd name="T70" fmla="*/ 0 h 98"/>
                <a:gd name="T71" fmla="*/ 115 w 115"/>
                <a:gd name="T72" fmla="*/ 98 h 9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5" h="98">
                  <a:moveTo>
                    <a:pt x="42" y="0"/>
                  </a:moveTo>
                  <a:lnTo>
                    <a:pt x="62" y="5"/>
                  </a:lnTo>
                  <a:lnTo>
                    <a:pt x="79" y="11"/>
                  </a:lnTo>
                  <a:lnTo>
                    <a:pt x="94" y="19"/>
                  </a:lnTo>
                  <a:lnTo>
                    <a:pt x="104" y="27"/>
                  </a:lnTo>
                  <a:lnTo>
                    <a:pt x="111" y="36"/>
                  </a:lnTo>
                  <a:lnTo>
                    <a:pt x="115" y="46"/>
                  </a:lnTo>
                  <a:lnTo>
                    <a:pt x="113" y="57"/>
                  </a:lnTo>
                  <a:lnTo>
                    <a:pt x="110" y="69"/>
                  </a:lnTo>
                  <a:lnTo>
                    <a:pt x="102" y="80"/>
                  </a:lnTo>
                  <a:lnTo>
                    <a:pt x="92" y="88"/>
                  </a:lnTo>
                  <a:lnTo>
                    <a:pt x="67" y="98"/>
                  </a:lnTo>
                  <a:lnTo>
                    <a:pt x="42" y="98"/>
                  </a:lnTo>
                  <a:lnTo>
                    <a:pt x="31" y="94"/>
                  </a:lnTo>
                  <a:lnTo>
                    <a:pt x="21" y="88"/>
                  </a:lnTo>
                  <a:lnTo>
                    <a:pt x="6" y="71"/>
                  </a:lnTo>
                  <a:lnTo>
                    <a:pt x="2" y="59"/>
                  </a:lnTo>
                  <a:lnTo>
                    <a:pt x="0" y="48"/>
                  </a:lnTo>
                  <a:lnTo>
                    <a:pt x="2" y="34"/>
                  </a:lnTo>
                  <a:lnTo>
                    <a:pt x="6" y="23"/>
                  </a:lnTo>
                  <a:lnTo>
                    <a:pt x="15" y="11"/>
                  </a:lnTo>
                  <a:lnTo>
                    <a:pt x="31" y="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0122" name="Freeform 18"/>
            <p:cNvSpPr>
              <a:spLocks/>
            </p:cNvSpPr>
            <p:nvPr/>
          </p:nvSpPr>
          <p:spPr bwMode="auto">
            <a:xfrm>
              <a:off x="2854" y="845"/>
              <a:ext cx="121" cy="41"/>
            </a:xfrm>
            <a:custGeom>
              <a:avLst/>
              <a:gdLst>
                <a:gd name="T0" fmla="*/ 14 w 121"/>
                <a:gd name="T1" fmla="*/ 22 h 41"/>
                <a:gd name="T2" fmla="*/ 21 w 121"/>
                <a:gd name="T3" fmla="*/ 18 h 41"/>
                <a:gd name="T4" fmla="*/ 33 w 121"/>
                <a:gd name="T5" fmla="*/ 18 h 41"/>
                <a:gd name="T6" fmla="*/ 60 w 121"/>
                <a:gd name="T7" fmla="*/ 25 h 41"/>
                <a:gd name="T8" fmla="*/ 85 w 121"/>
                <a:gd name="T9" fmla="*/ 35 h 41"/>
                <a:gd name="T10" fmla="*/ 92 w 121"/>
                <a:gd name="T11" fmla="*/ 39 h 41"/>
                <a:gd name="T12" fmla="*/ 96 w 121"/>
                <a:gd name="T13" fmla="*/ 41 h 41"/>
                <a:gd name="T14" fmla="*/ 100 w 121"/>
                <a:gd name="T15" fmla="*/ 39 h 41"/>
                <a:gd name="T16" fmla="*/ 111 w 121"/>
                <a:gd name="T17" fmla="*/ 37 h 41"/>
                <a:gd name="T18" fmla="*/ 119 w 121"/>
                <a:gd name="T19" fmla="*/ 33 h 41"/>
                <a:gd name="T20" fmla="*/ 121 w 121"/>
                <a:gd name="T21" fmla="*/ 29 h 41"/>
                <a:gd name="T22" fmla="*/ 117 w 121"/>
                <a:gd name="T23" fmla="*/ 25 h 41"/>
                <a:gd name="T24" fmla="*/ 111 w 121"/>
                <a:gd name="T25" fmla="*/ 22 h 41"/>
                <a:gd name="T26" fmla="*/ 92 w 121"/>
                <a:gd name="T27" fmla="*/ 10 h 41"/>
                <a:gd name="T28" fmla="*/ 71 w 121"/>
                <a:gd name="T29" fmla="*/ 2 h 41"/>
                <a:gd name="T30" fmla="*/ 60 w 121"/>
                <a:gd name="T31" fmla="*/ 0 h 41"/>
                <a:gd name="T32" fmla="*/ 50 w 121"/>
                <a:gd name="T33" fmla="*/ 0 h 41"/>
                <a:gd name="T34" fmla="*/ 31 w 121"/>
                <a:gd name="T35" fmla="*/ 4 h 41"/>
                <a:gd name="T36" fmla="*/ 12 w 121"/>
                <a:gd name="T37" fmla="*/ 8 h 41"/>
                <a:gd name="T38" fmla="*/ 2 w 121"/>
                <a:gd name="T39" fmla="*/ 12 h 41"/>
                <a:gd name="T40" fmla="*/ 0 w 121"/>
                <a:gd name="T41" fmla="*/ 14 h 41"/>
                <a:gd name="T42" fmla="*/ 4 w 121"/>
                <a:gd name="T43" fmla="*/ 18 h 41"/>
                <a:gd name="T44" fmla="*/ 14 w 121"/>
                <a:gd name="T45" fmla="*/ 22 h 4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21"/>
                <a:gd name="T70" fmla="*/ 0 h 41"/>
                <a:gd name="T71" fmla="*/ 121 w 121"/>
                <a:gd name="T72" fmla="*/ 41 h 4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21" h="41">
                  <a:moveTo>
                    <a:pt x="14" y="22"/>
                  </a:moveTo>
                  <a:lnTo>
                    <a:pt x="21" y="18"/>
                  </a:lnTo>
                  <a:lnTo>
                    <a:pt x="33" y="18"/>
                  </a:lnTo>
                  <a:lnTo>
                    <a:pt x="60" y="25"/>
                  </a:lnTo>
                  <a:lnTo>
                    <a:pt x="85" y="35"/>
                  </a:lnTo>
                  <a:lnTo>
                    <a:pt x="92" y="39"/>
                  </a:lnTo>
                  <a:lnTo>
                    <a:pt x="96" y="41"/>
                  </a:lnTo>
                  <a:lnTo>
                    <a:pt x="100" y="39"/>
                  </a:lnTo>
                  <a:lnTo>
                    <a:pt x="111" y="37"/>
                  </a:lnTo>
                  <a:lnTo>
                    <a:pt x="119" y="33"/>
                  </a:lnTo>
                  <a:lnTo>
                    <a:pt x="121" y="29"/>
                  </a:lnTo>
                  <a:lnTo>
                    <a:pt x="117" y="25"/>
                  </a:lnTo>
                  <a:lnTo>
                    <a:pt x="111" y="22"/>
                  </a:lnTo>
                  <a:lnTo>
                    <a:pt x="92" y="10"/>
                  </a:lnTo>
                  <a:lnTo>
                    <a:pt x="71" y="2"/>
                  </a:lnTo>
                  <a:lnTo>
                    <a:pt x="60" y="0"/>
                  </a:lnTo>
                  <a:lnTo>
                    <a:pt x="50" y="0"/>
                  </a:lnTo>
                  <a:lnTo>
                    <a:pt x="31" y="4"/>
                  </a:lnTo>
                  <a:lnTo>
                    <a:pt x="12" y="8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4" y="18"/>
                  </a:lnTo>
                  <a:lnTo>
                    <a:pt x="14" y="2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0123" name="Freeform 19"/>
            <p:cNvSpPr>
              <a:spLocks/>
            </p:cNvSpPr>
            <p:nvPr/>
          </p:nvSpPr>
          <p:spPr bwMode="auto">
            <a:xfrm>
              <a:off x="2716" y="901"/>
              <a:ext cx="59" cy="44"/>
            </a:xfrm>
            <a:custGeom>
              <a:avLst/>
              <a:gdLst>
                <a:gd name="T0" fmla="*/ 46 w 59"/>
                <a:gd name="T1" fmla="*/ 0 h 44"/>
                <a:gd name="T2" fmla="*/ 50 w 59"/>
                <a:gd name="T3" fmla="*/ 17 h 44"/>
                <a:gd name="T4" fmla="*/ 54 w 59"/>
                <a:gd name="T5" fmla="*/ 31 h 44"/>
                <a:gd name="T6" fmla="*/ 57 w 59"/>
                <a:gd name="T7" fmla="*/ 40 h 44"/>
                <a:gd name="T8" fmla="*/ 59 w 59"/>
                <a:gd name="T9" fmla="*/ 44 h 44"/>
                <a:gd name="T10" fmla="*/ 57 w 59"/>
                <a:gd name="T11" fmla="*/ 44 h 44"/>
                <a:gd name="T12" fmla="*/ 50 w 59"/>
                <a:gd name="T13" fmla="*/ 42 h 44"/>
                <a:gd name="T14" fmla="*/ 31 w 59"/>
                <a:gd name="T15" fmla="*/ 39 h 44"/>
                <a:gd name="T16" fmla="*/ 9 w 59"/>
                <a:gd name="T17" fmla="*/ 33 h 44"/>
                <a:gd name="T18" fmla="*/ 2 w 59"/>
                <a:gd name="T19" fmla="*/ 29 h 44"/>
                <a:gd name="T20" fmla="*/ 0 w 59"/>
                <a:gd name="T21" fmla="*/ 25 h 44"/>
                <a:gd name="T22" fmla="*/ 6 w 59"/>
                <a:gd name="T23" fmla="*/ 15 h 44"/>
                <a:gd name="T24" fmla="*/ 17 w 59"/>
                <a:gd name="T25" fmla="*/ 8 h 44"/>
                <a:gd name="T26" fmla="*/ 29 w 59"/>
                <a:gd name="T27" fmla="*/ 2 h 44"/>
                <a:gd name="T28" fmla="*/ 34 w 59"/>
                <a:gd name="T29" fmla="*/ 0 h 44"/>
                <a:gd name="T30" fmla="*/ 46 w 59"/>
                <a:gd name="T31" fmla="*/ 0 h 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9"/>
                <a:gd name="T49" fmla="*/ 0 h 44"/>
                <a:gd name="T50" fmla="*/ 59 w 59"/>
                <a:gd name="T51" fmla="*/ 44 h 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9" h="44">
                  <a:moveTo>
                    <a:pt x="46" y="0"/>
                  </a:moveTo>
                  <a:lnTo>
                    <a:pt x="50" y="17"/>
                  </a:lnTo>
                  <a:lnTo>
                    <a:pt x="54" y="31"/>
                  </a:lnTo>
                  <a:lnTo>
                    <a:pt x="57" y="40"/>
                  </a:lnTo>
                  <a:lnTo>
                    <a:pt x="59" y="44"/>
                  </a:lnTo>
                  <a:lnTo>
                    <a:pt x="57" y="44"/>
                  </a:lnTo>
                  <a:lnTo>
                    <a:pt x="50" y="42"/>
                  </a:lnTo>
                  <a:lnTo>
                    <a:pt x="31" y="39"/>
                  </a:lnTo>
                  <a:lnTo>
                    <a:pt x="9" y="33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6" y="15"/>
                  </a:lnTo>
                  <a:lnTo>
                    <a:pt x="17" y="8"/>
                  </a:lnTo>
                  <a:lnTo>
                    <a:pt x="29" y="2"/>
                  </a:lnTo>
                  <a:lnTo>
                    <a:pt x="34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0124" name="Freeform 20"/>
            <p:cNvSpPr>
              <a:spLocks/>
            </p:cNvSpPr>
            <p:nvPr/>
          </p:nvSpPr>
          <p:spPr bwMode="auto">
            <a:xfrm>
              <a:off x="2351" y="940"/>
              <a:ext cx="609" cy="912"/>
            </a:xfrm>
            <a:custGeom>
              <a:avLst/>
              <a:gdLst>
                <a:gd name="T0" fmla="*/ 152 w 609"/>
                <a:gd name="T1" fmla="*/ 378 h 912"/>
                <a:gd name="T2" fmla="*/ 397 w 609"/>
                <a:gd name="T3" fmla="*/ 405 h 912"/>
                <a:gd name="T4" fmla="*/ 474 w 609"/>
                <a:gd name="T5" fmla="*/ 435 h 912"/>
                <a:gd name="T6" fmla="*/ 578 w 609"/>
                <a:gd name="T7" fmla="*/ 407 h 912"/>
                <a:gd name="T8" fmla="*/ 565 w 609"/>
                <a:gd name="T9" fmla="*/ 366 h 912"/>
                <a:gd name="T10" fmla="*/ 511 w 609"/>
                <a:gd name="T11" fmla="*/ 334 h 912"/>
                <a:gd name="T12" fmla="*/ 495 w 609"/>
                <a:gd name="T13" fmla="*/ 376 h 912"/>
                <a:gd name="T14" fmla="*/ 430 w 609"/>
                <a:gd name="T15" fmla="*/ 309 h 912"/>
                <a:gd name="T16" fmla="*/ 401 w 609"/>
                <a:gd name="T17" fmla="*/ 297 h 912"/>
                <a:gd name="T18" fmla="*/ 300 w 609"/>
                <a:gd name="T19" fmla="*/ 276 h 912"/>
                <a:gd name="T20" fmla="*/ 169 w 609"/>
                <a:gd name="T21" fmla="*/ 259 h 912"/>
                <a:gd name="T22" fmla="*/ 127 w 609"/>
                <a:gd name="T23" fmla="*/ 272 h 912"/>
                <a:gd name="T24" fmla="*/ 255 w 609"/>
                <a:gd name="T25" fmla="*/ 255 h 912"/>
                <a:gd name="T26" fmla="*/ 499 w 609"/>
                <a:gd name="T27" fmla="*/ 309 h 912"/>
                <a:gd name="T28" fmla="*/ 605 w 609"/>
                <a:gd name="T29" fmla="*/ 301 h 912"/>
                <a:gd name="T30" fmla="*/ 582 w 609"/>
                <a:gd name="T31" fmla="*/ 293 h 912"/>
                <a:gd name="T32" fmla="*/ 534 w 609"/>
                <a:gd name="T33" fmla="*/ 249 h 912"/>
                <a:gd name="T34" fmla="*/ 515 w 609"/>
                <a:gd name="T35" fmla="*/ 280 h 912"/>
                <a:gd name="T36" fmla="*/ 467 w 609"/>
                <a:gd name="T37" fmla="*/ 222 h 912"/>
                <a:gd name="T38" fmla="*/ 444 w 609"/>
                <a:gd name="T39" fmla="*/ 182 h 912"/>
                <a:gd name="T40" fmla="*/ 328 w 609"/>
                <a:gd name="T41" fmla="*/ 144 h 912"/>
                <a:gd name="T42" fmla="*/ 238 w 609"/>
                <a:gd name="T43" fmla="*/ 169 h 912"/>
                <a:gd name="T44" fmla="*/ 259 w 609"/>
                <a:gd name="T45" fmla="*/ 126 h 912"/>
                <a:gd name="T46" fmla="*/ 140 w 609"/>
                <a:gd name="T47" fmla="*/ 149 h 912"/>
                <a:gd name="T48" fmla="*/ 334 w 609"/>
                <a:gd name="T49" fmla="*/ 130 h 912"/>
                <a:gd name="T50" fmla="*/ 465 w 609"/>
                <a:gd name="T51" fmla="*/ 161 h 912"/>
                <a:gd name="T52" fmla="*/ 520 w 609"/>
                <a:gd name="T53" fmla="*/ 184 h 912"/>
                <a:gd name="T54" fmla="*/ 566 w 609"/>
                <a:gd name="T55" fmla="*/ 134 h 912"/>
                <a:gd name="T56" fmla="*/ 482 w 609"/>
                <a:gd name="T57" fmla="*/ 132 h 912"/>
                <a:gd name="T58" fmla="*/ 495 w 609"/>
                <a:gd name="T59" fmla="*/ 88 h 912"/>
                <a:gd name="T60" fmla="*/ 447 w 609"/>
                <a:gd name="T61" fmla="*/ 107 h 912"/>
                <a:gd name="T62" fmla="*/ 409 w 609"/>
                <a:gd name="T63" fmla="*/ 38 h 912"/>
                <a:gd name="T64" fmla="*/ 309 w 609"/>
                <a:gd name="T65" fmla="*/ 32 h 912"/>
                <a:gd name="T66" fmla="*/ 248 w 609"/>
                <a:gd name="T67" fmla="*/ 1 h 912"/>
                <a:gd name="T68" fmla="*/ 131 w 609"/>
                <a:gd name="T69" fmla="*/ 90 h 912"/>
                <a:gd name="T70" fmla="*/ 58 w 609"/>
                <a:gd name="T71" fmla="*/ 193 h 912"/>
                <a:gd name="T72" fmla="*/ 56 w 609"/>
                <a:gd name="T73" fmla="*/ 305 h 912"/>
                <a:gd name="T74" fmla="*/ 10 w 609"/>
                <a:gd name="T75" fmla="*/ 399 h 912"/>
                <a:gd name="T76" fmla="*/ 11 w 609"/>
                <a:gd name="T77" fmla="*/ 533 h 912"/>
                <a:gd name="T78" fmla="*/ 148 w 609"/>
                <a:gd name="T79" fmla="*/ 693 h 912"/>
                <a:gd name="T80" fmla="*/ 313 w 609"/>
                <a:gd name="T81" fmla="*/ 739 h 912"/>
                <a:gd name="T82" fmla="*/ 286 w 609"/>
                <a:gd name="T83" fmla="*/ 770 h 912"/>
                <a:gd name="T84" fmla="*/ 328 w 609"/>
                <a:gd name="T85" fmla="*/ 877 h 912"/>
                <a:gd name="T86" fmla="*/ 342 w 609"/>
                <a:gd name="T87" fmla="*/ 647 h 912"/>
                <a:gd name="T88" fmla="*/ 267 w 609"/>
                <a:gd name="T89" fmla="*/ 652 h 912"/>
                <a:gd name="T90" fmla="*/ 246 w 609"/>
                <a:gd name="T91" fmla="*/ 606 h 912"/>
                <a:gd name="T92" fmla="*/ 134 w 609"/>
                <a:gd name="T93" fmla="*/ 606 h 912"/>
                <a:gd name="T94" fmla="*/ 150 w 609"/>
                <a:gd name="T95" fmla="*/ 572 h 912"/>
                <a:gd name="T96" fmla="*/ 71 w 609"/>
                <a:gd name="T97" fmla="*/ 526 h 912"/>
                <a:gd name="T98" fmla="*/ 165 w 609"/>
                <a:gd name="T99" fmla="*/ 531 h 912"/>
                <a:gd name="T100" fmla="*/ 240 w 609"/>
                <a:gd name="T101" fmla="*/ 503 h 912"/>
                <a:gd name="T102" fmla="*/ 451 w 609"/>
                <a:gd name="T103" fmla="*/ 491 h 912"/>
                <a:gd name="T104" fmla="*/ 422 w 609"/>
                <a:gd name="T105" fmla="*/ 432 h 912"/>
                <a:gd name="T106" fmla="*/ 447 w 609"/>
                <a:gd name="T107" fmla="*/ 478 h 912"/>
                <a:gd name="T108" fmla="*/ 403 w 609"/>
                <a:gd name="T109" fmla="*/ 434 h 912"/>
                <a:gd name="T110" fmla="*/ 307 w 609"/>
                <a:gd name="T111" fmla="*/ 403 h 912"/>
                <a:gd name="T112" fmla="*/ 132 w 609"/>
                <a:gd name="T113" fmla="*/ 401 h 91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09"/>
                <a:gd name="T172" fmla="*/ 0 h 912"/>
                <a:gd name="T173" fmla="*/ 609 w 609"/>
                <a:gd name="T174" fmla="*/ 912 h 91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09" h="912">
                  <a:moveTo>
                    <a:pt x="50" y="395"/>
                  </a:moveTo>
                  <a:lnTo>
                    <a:pt x="67" y="399"/>
                  </a:lnTo>
                  <a:lnTo>
                    <a:pt x="82" y="401"/>
                  </a:lnTo>
                  <a:lnTo>
                    <a:pt x="104" y="401"/>
                  </a:lnTo>
                  <a:lnTo>
                    <a:pt x="121" y="397"/>
                  </a:lnTo>
                  <a:lnTo>
                    <a:pt x="134" y="387"/>
                  </a:lnTo>
                  <a:lnTo>
                    <a:pt x="152" y="378"/>
                  </a:lnTo>
                  <a:lnTo>
                    <a:pt x="177" y="374"/>
                  </a:lnTo>
                  <a:lnTo>
                    <a:pt x="202" y="374"/>
                  </a:lnTo>
                  <a:lnTo>
                    <a:pt x="227" y="380"/>
                  </a:lnTo>
                  <a:lnTo>
                    <a:pt x="240" y="382"/>
                  </a:lnTo>
                  <a:lnTo>
                    <a:pt x="342" y="382"/>
                  </a:lnTo>
                  <a:lnTo>
                    <a:pt x="355" y="386"/>
                  </a:lnTo>
                  <a:lnTo>
                    <a:pt x="397" y="405"/>
                  </a:lnTo>
                  <a:lnTo>
                    <a:pt x="415" y="412"/>
                  </a:lnTo>
                  <a:lnTo>
                    <a:pt x="422" y="416"/>
                  </a:lnTo>
                  <a:lnTo>
                    <a:pt x="428" y="416"/>
                  </a:lnTo>
                  <a:lnTo>
                    <a:pt x="442" y="418"/>
                  </a:lnTo>
                  <a:lnTo>
                    <a:pt x="457" y="422"/>
                  </a:lnTo>
                  <a:lnTo>
                    <a:pt x="469" y="428"/>
                  </a:lnTo>
                  <a:lnTo>
                    <a:pt x="474" y="435"/>
                  </a:lnTo>
                  <a:lnTo>
                    <a:pt x="478" y="437"/>
                  </a:lnTo>
                  <a:lnTo>
                    <a:pt x="490" y="437"/>
                  </a:lnTo>
                  <a:lnTo>
                    <a:pt x="505" y="435"/>
                  </a:lnTo>
                  <a:lnTo>
                    <a:pt x="524" y="434"/>
                  </a:lnTo>
                  <a:lnTo>
                    <a:pt x="559" y="422"/>
                  </a:lnTo>
                  <a:lnTo>
                    <a:pt x="572" y="414"/>
                  </a:lnTo>
                  <a:lnTo>
                    <a:pt x="578" y="407"/>
                  </a:lnTo>
                  <a:lnTo>
                    <a:pt x="561" y="397"/>
                  </a:lnTo>
                  <a:lnTo>
                    <a:pt x="553" y="393"/>
                  </a:lnTo>
                  <a:lnTo>
                    <a:pt x="551" y="391"/>
                  </a:lnTo>
                  <a:lnTo>
                    <a:pt x="553" y="389"/>
                  </a:lnTo>
                  <a:lnTo>
                    <a:pt x="559" y="386"/>
                  </a:lnTo>
                  <a:lnTo>
                    <a:pt x="563" y="378"/>
                  </a:lnTo>
                  <a:lnTo>
                    <a:pt x="565" y="366"/>
                  </a:lnTo>
                  <a:lnTo>
                    <a:pt x="565" y="355"/>
                  </a:lnTo>
                  <a:lnTo>
                    <a:pt x="561" y="345"/>
                  </a:lnTo>
                  <a:lnTo>
                    <a:pt x="549" y="339"/>
                  </a:lnTo>
                  <a:lnTo>
                    <a:pt x="540" y="338"/>
                  </a:lnTo>
                  <a:lnTo>
                    <a:pt x="528" y="336"/>
                  </a:lnTo>
                  <a:lnTo>
                    <a:pt x="517" y="334"/>
                  </a:lnTo>
                  <a:lnTo>
                    <a:pt x="511" y="334"/>
                  </a:lnTo>
                  <a:lnTo>
                    <a:pt x="505" y="336"/>
                  </a:lnTo>
                  <a:lnTo>
                    <a:pt x="507" y="339"/>
                  </a:lnTo>
                  <a:lnTo>
                    <a:pt x="507" y="347"/>
                  </a:lnTo>
                  <a:lnTo>
                    <a:pt x="499" y="368"/>
                  </a:lnTo>
                  <a:lnTo>
                    <a:pt x="497" y="378"/>
                  </a:lnTo>
                  <a:lnTo>
                    <a:pt x="495" y="382"/>
                  </a:lnTo>
                  <a:lnTo>
                    <a:pt x="495" y="376"/>
                  </a:lnTo>
                  <a:lnTo>
                    <a:pt x="493" y="361"/>
                  </a:lnTo>
                  <a:lnTo>
                    <a:pt x="492" y="343"/>
                  </a:lnTo>
                  <a:lnTo>
                    <a:pt x="486" y="332"/>
                  </a:lnTo>
                  <a:lnTo>
                    <a:pt x="480" y="328"/>
                  </a:lnTo>
                  <a:lnTo>
                    <a:pt x="470" y="322"/>
                  </a:lnTo>
                  <a:lnTo>
                    <a:pt x="444" y="311"/>
                  </a:lnTo>
                  <a:lnTo>
                    <a:pt x="430" y="309"/>
                  </a:lnTo>
                  <a:lnTo>
                    <a:pt x="417" y="309"/>
                  </a:lnTo>
                  <a:lnTo>
                    <a:pt x="407" y="313"/>
                  </a:lnTo>
                  <a:lnTo>
                    <a:pt x="401" y="322"/>
                  </a:lnTo>
                  <a:lnTo>
                    <a:pt x="396" y="314"/>
                  </a:lnTo>
                  <a:lnTo>
                    <a:pt x="396" y="307"/>
                  </a:lnTo>
                  <a:lnTo>
                    <a:pt x="399" y="299"/>
                  </a:lnTo>
                  <a:lnTo>
                    <a:pt x="401" y="297"/>
                  </a:lnTo>
                  <a:lnTo>
                    <a:pt x="397" y="297"/>
                  </a:lnTo>
                  <a:lnTo>
                    <a:pt x="388" y="295"/>
                  </a:lnTo>
                  <a:lnTo>
                    <a:pt x="374" y="291"/>
                  </a:lnTo>
                  <a:lnTo>
                    <a:pt x="359" y="288"/>
                  </a:lnTo>
                  <a:lnTo>
                    <a:pt x="324" y="282"/>
                  </a:lnTo>
                  <a:lnTo>
                    <a:pt x="311" y="278"/>
                  </a:lnTo>
                  <a:lnTo>
                    <a:pt x="300" y="276"/>
                  </a:lnTo>
                  <a:lnTo>
                    <a:pt x="280" y="274"/>
                  </a:lnTo>
                  <a:lnTo>
                    <a:pt x="255" y="272"/>
                  </a:lnTo>
                  <a:lnTo>
                    <a:pt x="230" y="266"/>
                  </a:lnTo>
                  <a:lnTo>
                    <a:pt x="205" y="253"/>
                  </a:lnTo>
                  <a:lnTo>
                    <a:pt x="196" y="249"/>
                  </a:lnTo>
                  <a:lnTo>
                    <a:pt x="182" y="251"/>
                  </a:lnTo>
                  <a:lnTo>
                    <a:pt x="169" y="259"/>
                  </a:lnTo>
                  <a:lnTo>
                    <a:pt x="154" y="268"/>
                  </a:lnTo>
                  <a:lnTo>
                    <a:pt x="119" y="290"/>
                  </a:lnTo>
                  <a:lnTo>
                    <a:pt x="98" y="299"/>
                  </a:lnTo>
                  <a:lnTo>
                    <a:pt x="77" y="305"/>
                  </a:lnTo>
                  <a:lnTo>
                    <a:pt x="90" y="295"/>
                  </a:lnTo>
                  <a:lnTo>
                    <a:pt x="107" y="284"/>
                  </a:lnTo>
                  <a:lnTo>
                    <a:pt x="127" y="272"/>
                  </a:lnTo>
                  <a:lnTo>
                    <a:pt x="144" y="257"/>
                  </a:lnTo>
                  <a:lnTo>
                    <a:pt x="163" y="243"/>
                  </a:lnTo>
                  <a:lnTo>
                    <a:pt x="186" y="238"/>
                  </a:lnTo>
                  <a:lnTo>
                    <a:pt x="209" y="238"/>
                  </a:lnTo>
                  <a:lnTo>
                    <a:pt x="227" y="245"/>
                  </a:lnTo>
                  <a:lnTo>
                    <a:pt x="238" y="251"/>
                  </a:lnTo>
                  <a:lnTo>
                    <a:pt x="255" y="255"/>
                  </a:lnTo>
                  <a:lnTo>
                    <a:pt x="303" y="266"/>
                  </a:lnTo>
                  <a:lnTo>
                    <a:pt x="355" y="274"/>
                  </a:lnTo>
                  <a:lnTo>
                    <a:pt x="376" y="278"/>
                  </a:lnTo>
                  <a:lnTo>
                    <a:pt x="394" y="280"/>
                  </a:lnTo>
                  <a:lnTo>
                    <a:pt x="426" y="288"/>
                  </a:lnTo>
                  <a:lnTo>
                    <a:pt x="465" y="297"/>
                  </a:lnTo>
                  <a:lnTo>
                    <a:pt x="499" y="309"/>
                  </a:lnTo>
                  <a:lnTo>
                    <a:pt x="515" y="313"/>
                  </a:lnTo>
                  <a:lnTo>
                    <a:pt x="528" y="316"/>
                  </a:lnTo>
                  <a:lnTo>
                    <a:pt x="551" y="322"/>
                  </a:lnTo>
                  <a:lnTo>
                    <a:pt x="576" y="324"/>
                  </a:lnTo>
                  <a:lnTo>
                    <a:pt x="588" y="320"/>
                  </a:lnTo>
                  <a:lnTo>
                    <a:pt x="597" y="313"/>
                  </a:lnTo>
                  <a:lnTo>
                    <a:pt x="605" y="301"/>
                  </a:lnTo>
                  <a:lnTo>
                    <a:pt x="609" y="282"/>
                  </a:lnTo>
                  <a:lnTo>
                    <a:pt x="601" y="288"/>
                  </a:lnTo>
                  <a:lnTo>
                    <a:pt x="591" y="293"/>
                  </a:lnTo>
                  <a:lnTo>
                    <a:pt x="574" y="303"/>
                  </a:lnTo>
                  <a:lnTo>
                    <a:pt x="572" y="303"/>
                  </a:lnTo>
                  <a:lnTo>
                    <a:pt x="574" y="303"/>
                  </a:lnTo>
                  <a:lnTo>
                    <a:pt x="582" y="293"/>
                  </a:lnTo>
                  <a:lnTo>
                    <a:pt x="589" y="276"/>
                  </a:lnTo>
                  <a:lnTo>
                    <a:pt x="591" y="265"/>
                  </a:lnTo>
                  <a:lnTo>
                    <a:pt x="589" y="249"/>
                  </a:lnTo>
                  <a:lnTo>
                    <a:pt x="580" y="242"/>
                  </a:lnTo>
                  <a:lnTo>
                    <a:pt x="549" y="242"/>
                  </a:lnTo>
                  <a:lnTo>
                    <a:pt x="540" y="245"/>
                  </a:lnTo>
                  <a:lnTo>
                    <a:pt x="534" y="249"/>
                  </a:lnTo>
                  <a:lnTo>
                    <a:pt x="528" y="257"/>
                  </a:lnTo>
                  <a:lnTo>
                    <a:pt x="524" y="268"/>
                  </a:lnTo>
                  <a:lnTo>
                    <a:pt x="524" y="286"/>
                  </a:lnTo>
                  <a:lnTo>
                    <a:pt x="524" y="291"/>
                  </a:lnTo>
                  <a:lnTo>
                    <a:pt x="522" y="291"/>
                  </a:lnTo>
                  <a:lnTo>
                    <a:pt x="518" y="288"/>
                  </a:lnTo>
                  <a:lnTo>
                    <a:pt x="515" y="280"/>
                  </a:lnTo>
                  <a:lnTo>
                    <a:pt x="515" y="268"/>
                  </a:lnTo>
                  <a:lnTo>
                    <a:pt x="517" y="255"/>
                  </a:lnTo>
                  <a:lnTo>
                    <a:pt x="522" y="240"/>
                  </a:lnTo>
                  <a:lnTo>
                    <a:pt x="536" y="226"/>
                  </a:lnTo>
                  <a:lnTo>
                    <a:pt x="515" y="220"/>
                  </a:lnTo>
                  <a:lnTo>
                    <a:pt x="490" y="218"/>
                  </a:lnTo>
                  <a:lnTo>
                    <a:pt x="467" y="222"/>
                  </a:lnTo>
                  <a:lnTo>
                    <a:pt x="449" y="226"/>
                  </a:lnTo>
                  <a:lnTo>
                    <a:pt x="444" y="226"/>
                  </a:lnTo>
                  <a:lnTo>
                    <a:pt x="440" y="224"/>
                  </a:lnTo>
                  <a:lnTo>
                    <a:pt x="438" y="213"/>
                  </a:lnTo>
                  <a:lnTo>
                    <a:pt x="440" y="197"/>
                  </a:lnTo>
                  <a:lnTo>
                    <a:pt x="444" y="186"/>
                  </a:lnTo>
                  <a:lnTo>
                    <a:pt x="444" y="182"/>
                  </a:lnTo>
                  <a:lnTo>
                    <a:pt x="440" y="180"/>
                  </a:lnTo>
                  <a:lnTo>
                    <a:pt x="424" y="176"/>
                  </a:lnTo>
                  <a:lnTo>
                    <a:pt x="401" y="172"/>
                  </a:lnTo>
                  <a:lnTo>
                    <a:pt x="380" y="165"/>
                  </a:lnTo>
                  <a:lnTo>
                    <a:pt x="369" y="161"/>
                  </a:lnTo>
                  <a:lnTo>
                    <a:pt x="357" y="155"/>
                  </a:lnTo>
                  <a:lnTo>
                    <a:pt x="328" y="144"/>
                  </a:lnTo>
                  <a:lnTo>
                    <a:pt x="300" y="136"/>
                  </a:lnTo>
                  <a:lnTo>
                    <a:pt x="284" y="134"/>
                  </a:lnTo>
                  <a:lnTo>
                    <a:pt x="271" y="136"/>
                  </a:lnTo>
                  <a:lnTo>
                    <a:pt x="259" y="140"/>
                  </a:lnTo>
                  <a:lnTo>
                    <a:pt x="250" y="145"/>
                  </a:lnTo>
                  <a:lnTo>
                    <a:pt x="240" y="157"/>
                  </a:lnTo>
                  <a:lnTo>
                    <a:pt x="238" y="169"/>
                  </a:lnTo>
                  <a:lnTo>
                    <a:pt x="238" y="172"/>
                  </a:lnTo>
                  <a:lnTo>
                    <a:pt x="234" y="170"/>
                  </a:lnTo>
                  <a:lnTo>
                    <a:pt x="232" y="161"/>
                  </a:lnTo>
                  <a:lnTo>
                    <a:pt x="232" y="155"/>
                  </a:lnTo>
                  <a:lnTo>
                    <a:pt x="236" y="147"/>
                  </a:lnTo>
                  <a:lnTo>
                    <a:pt x="246" y="138"/>
                  </a:lnTo>
                  <a:lnTo>
                    <a:pt x="259" y="126"/>
                  </a:lnTo>
                  <a:lnTo>
                    <a:pt x="221" y="138"/>
                  </a:lnTo>
                  <a:lnTo>
                    <a:pt x="182" y="144"/>
                  </a:lnTo>
                  <a:lnTo>
                    <a:pt x="165" y="145"/>
                  </a:lnTo>
                  <a:lnTo>
                    <a:pt x="152" y="147"/>
                  </a:lnTo>
                  <a:lnTo>
                    <a:pt x="142" y="149"/>
                  </a:lnTo>
                  <a:lnTo>
                    <a:pt x="136" y="151"/>
                  </a:lnTo>
                  <a:lnTo>
                    <a:pt x="140" y="149"/>
                  </a:lnTo>
                  <a:lnTo>
                    <a:pt x="150" y="145"/>
                  </a:lnTo>
                  <a:lnTo>
                    <a:pt x="161" y="142"/>
                  </a:lnTo>
                  <a:lnTo>
                    <a:pt x="223" y="122"/>
                  </a:lnTo>
                  <a:lnTo>
                    <a:pt x="253" y="119"/>
                  </a:lnTo>
                  <a:lnTo>
                    <a:pt x="280" y="119"/>
                  </a:lnTo>
                  <a:lnTo>
                    <a:pt x="307" y="122"/>
                  </a:lnTo>
                  <a:lnTo>
                    <a:pt x="334" y="130"/>
                  </a:lnTo>
                  <a:lnTo>
                    <a:pt x="349" y="136"/>
                  </a:lnTo>
                  <a:lnTo>
                    <a:pt x="369" y="142"/>
                  </a:lnTo>
                  <a:lnTo>
                    <a:pt x="409" y="155"/>
                  </a:lnTo>
                  <a:lnTo>
                    <a:pt x="428" y="159"/>
                  </a:lnTo>
                  <a:lnTo>
                    <a:pt x="445" y="163"/>
                  </a:lnTo>
                  <a:lnTo>
                    <a:pt x="457" y="163"/>
                  </a:lnTo>
                  <a:lnTo>
                    <a:pt x="465" y="161"/>
                  </a:lnTo>
                  <a:lnTo>
                    <a:pt x="470" y="155"/>
                  </a:lnTo>
                  <a:lnTo>
                    <a:pt x="474" y="153"/>
                  </a:lnTo>
                  <a:lnTo>
                    <a:pt x="480" y="157"/>
                  </a:lnTo>
                  <a:lnTo>
                    <a:pt x="488" y="169"/>
                  </a:lnTo>
                  <a:lnTo>
                    <a:pt x="493" y="176"/>
                  </a:lnTo>
                  <a:lnTo>
                    <a:pt x="501" y="180"/>
                  </a:lnTo>
                  <a:lnTo>
                    <a:pt x="520" y="184"/>
                  </a:lnTo>
                  <a:lnTo>
                    <a:pt x="540" y="184"/>
                  </a:lnTo>
                  <a:lnTo>
                    <a:pt x="551" y="182"/>
                  </a:lnTo>
                  <a:lnTo>
                    <a:pt x="561" y="174"/>
                  </a:lnTo>
                  <a:lnTo>
                    <a:pt x="570" y="161"/>
                  </a:lnTo>
                  <a:lnTo>
                    <a:pt x="574" y="145"/>
                  </a:lnTo>
                  <a:lnTo>
                    <a:pt x="572" y="140"/>
                  </a:lnTo>
                  <a:lnTo>
                    <a:pt x="566" y="134"/>
                  </a:lnTo>
                  <a:lnTo>
                    <a:pt x="547" y="128"/>
                  </a:lnTo>
                  <a:lnTo>
                    <a:pt x="524" y="126"/>
                  </a:lnTo>
                  <a:lnTo>
                    <a:pt x="503" y="128"/>
                  </a:lnTo>
                  <a:lnTo>
                    <a:pt x="490" y="134"/>
                  </a:lnTo>
                  <a:lnTo>
                    <a:pt x="486" y="136"/>
                  </a:lnTo>
                  <a:lnTo>
                    <a:pt x="484" y="136"/>
                  </a:lnTo>
                  <a:lnTo>
                    <a:pt x="482" y="132"/>
                  </a:lnTo>
                  <a:lnTo>
                    <a:pt x="486" y="128"/>
                  </a:lnTo>
                  <a:lnTo>
                    <a:pt x="490" y="122"/>
                  </a:lnTo>
                  <a:lnTo>
                    <a:pt x="499" y="119"/>
                  </a:lnTo>
                  <a:lnTo>
                    <a:pt x="513" y="115"/>
                  </a:lnTo>
                  <a:lnTo>
                    <a:pt x="532" y="113"/>
                  </a:lnTo>
                  <a:lnTo>
                    <a:pt x="517" y="101"/>
                  </a:lnTo>
                  <a:lnTo>
                    <a:pt x="495" y="88"/>
                  </a:lnTo>
                  <a:lnTo>
                    <a:pt x="478" y="80"/>
                  </a:lnTo>
                  <a:lnTo>
                    <a:pt x="470" y="78"/>
                  </a:lnTo>
                  <a:lnTo>
                    <a:pt x="465" y="78"/>
                  </a:lnTo>
                  <a:lnTo>
                    <a:pt x="457" y="84"/>
                  </a:lnTo>
                  <a:lnTo>
                    <a:pt x="451" y="94"/>
                  </a:lnTo>
                  <a:lnTo>
                    <a:pt x="447" y="101"/>
                  </a:lnTo>
                  <a:lnTo>
                    <a:pt x="447" y="107"/>
                  </a:lnTo>
                  <a:lnTo>
                    <a:pt x="447" y="103"/>
                  </a:lnTo>
                  <a:lnTo>
                    <a:pt x="445" y="94"/>
                  </a:lnTo>
                  <a:lnTo>
                    <a:pt x="445" y="63"/>
                  </a:lnTo>
                  <a:lnTo>
                    <a:pt x="444" y="55"/>
                  </a:lnTo>
                  <a:lnTo>
                    <a:pt x="436" y="49"/>
                  </a:lnTo>
                  <a:lnTo>
                    <a:pt x="424" y="44"/>
                  </a:lnTo>
                  <a:lnTo>
                    <a:pt x="409" y="38"/>
                  </a:lnTo>
                  <a:lnTo>
                    <a:pt x="376" y="30"/>
                  </a:lnTo>
                  <a:lnTo>
                    <a:pt x="363" y="26"/>
                  </a:lnTo>
                  <a:lnTo>
                    <a:pt x="351" y="24"/>
                  </a:lnTo>
                  <a:lnTo>
                    <a:pt x="334" y="26"/>
                  </a:lnTo>
                  <a:lnTo>
                    <a:pt x="321" y="30"/>
                  </a:lnTo>
                  <a:lnTo>
                    <a:pt x="311" y="34"/>
                  </a:lnTo>
                  <a:lnTo>
                    <a:pt x="309" y="32"/>
                  </a:lnTo>
                  <a:lnTo>
                    <a:pt x="309" y="28"/>
                  </a:lnTo>
                  <a:lnTo>
                    <a:pt x="307" y="23"/>
                  </a:lnTo>
                  <a:lnTo>
                    <a:pt x="303" y="17"/>
                  </a:lnTo>
                  <a:lnTo>
                    <a:pt x="286" y="3"/>
                  </a:lnTo>
                  <a:lnTo>
                    <a:pt x="275" y="0"/>
                  </a:lnTo>
                  <a:lnTo>
                    <a:pt x="261" y="0"/>
                  </a:lnTo>
                  <a:lnTo>
                    <a:pt x="248" y="1"/>
                  </a:lnTo>
                  <a:lnTo>
                    <a:pt x="232" y="7"/>
                  </a:lnTo>
                  <a:lnTo>
                    <a:pt x="217" y="15"/>
                  </a:lnTo>
                  <a:lnTo>
                    <a:pt x="200" y="24"/>
                  </a:lnTo>
                  <a:lnTo>
                    <a:pt x="165" y="48"/>
                  </a:lnTo>
                  <a:lnTo>
                    <a:pt x="150" y="61"/>
                  </a:lnTo>
                  <a:lnTo>
                    <a:pt x="138" y="74"/>
                  </a:lnTo>
                  <a:lnTo>
                    <a:pt x="131" y="90"/>
                  </a:lnTo>
                  <a:lnTo>
                    <a:pt x="129" y="107"/>
                  </a:lnTo>
                  <a:lnTo>
                    <a:pt x="129" y="122"/>
                  </a:lnTo>
                  <a:lnTo>
                    <a:pt x="127" y="136"/>
                  </a:lnTo>
                  <a:lnTo>
                    <a:pt x="115" y="155"/>
                  </a:lnTo>
                  <a:lnTo>
                    <a:pt x="96" y="169"/>
                  </a:lnTo>
                  <a:lnTo>
                    <a:pt x="75" y="180"/>
                  </a:lnTo>
                  <a:lnTo>
                    <a:pt x="58" y="193"/>
                  </a:lnTo>
                  <a:lnTo>
                    <a:pt x="50" y="211"/>
                  </a:lnTo>
                  <a:lnTo>
                    <a:pt x="46" y="230"/>
                  </a:lnTo>
                  <a:lnTo>
                    <a:pt x="48" y="251"/>
                  </a:lnTo>
                  <a:lnTo>
                    <a:pt x="50" y="268"/>
                  </a:lnTo>
                  <a:lnTo>
                    <a:pt x="54" y="286"/>
                  </a:lnTo>
                  <a:lnTo>
                    <a:pt x="56" y="297"/>
                  </a:lnTo>
                  <a:lnTo>
                    <a:pt x="56" y="305"/>
                  </a:lnTo>
                  <a:lnTo>
                    <a:pt x="52" y="311"/>
                  </a:lnTo>
                  <a:lnTo>
                    <a:pt x="44" y="314"/>
                  </a:lnTo>
                  <a:lnTo>
                    <a:pt x="25" y="330"/>
                  </a:lnTo>
                  <a:lnTo>
                    <a:pt x="15" y="341"/>
                  </a:lnTo>
                  <a:lnTo>
                    <a:pt x="10" y="357"/>
                  </a:lnTo>
                  <a:lnTo>
                    <a:pt x="6" y="376"/>
                  </a:lnTo>
                  <a:lnTo>
                    <a:pt x="10" y="399"/>
                  </a:lnTo>
                  <a:lnTo>
                    <a:pt x="13" y="422"/>
                  </a:lnTo>
                  <a:lnTo>
                    <a:pt x="13" y="441"/>
                  </a:lnTo>
                  <a:lnTo>
                    <a:pt x="6" y="468"/>
                  </a:lnTo>
                  <a:lnTo>
                    <a:pt x="2" y="480"/>
                  </a:lnTo>
                  <a:lnTo>
                    <a:pt x="0" y="495"/>
                  </a:lnTo>
                  <a:lnTo>
                    <a:pt x="2" y="512"/>
                  </a:lnTo>
                  <a:lnTo>
                    <a:pt x="11" y="533"/>
                  </a:lnTo>
                  <a:lnTo>
                    <a:pt x="23" y="556"/>
                  </a:lnTo>
                  <a:lnTo>
                    <a:pt x="36" y="574"/>
                  </a:lnTo>
                  <a:lnTo>
                    <a:pt x="61" y="603"/>
                  </a:lnTo>
                  <a:lnTo>
                    <a:pt x="84" y="628"/>
                  </a:lnTo>
                  <a:lnTo>
                    <a:pt x="109" y="658"/>
                  </a:lnTo>
                  <a:lnTo>
                    <a:pt x="125" y="676"/>
                  </a:lnTo>
                  <a:lnTo>
                    <a:pt x="148" y="693"/>
                  </a:lnTo>
                  <a:lnTo>
                    <a:pt x="173" y="706"/>
                  </a:lnTo>
                  <a:lnTo>
                    <a:pt x="202" y="718"/>
                  </a:lnTo>
                  <a:lnTo>
                    <a:pt x="230" y="727"/>
                  </a:lnTo>
                  <a:lnTo>
                    <a:pt x="259" y="733"/>
                  </a:lnTo>
                  <a:lnTo>
                    <a:pt x="286" y="733"/>
                  </a:lnTo>
                  <a:lnTo>
                    <a:pt x="311" y="731"/>
                  </a:lnTo>
                  <a:lnTo>
                    <a:pt x="313" y="739"/>
                  </a:lnTo>
                  <a:lnTo>
                    <a:pt x="324" y="754"/>
                  </a:lnTo>
                  <a:lnTo>
                    <a:pt x="328" y="756"/>
                  </a:lnTo>
                  <a:lnTo>
                    <a:pt x="326" y="756"/>
                  </a:lnTo>
                  <a:lnTo>
                    <a:pt x="323" y="758"/>
                  </a:lnTo>
                  <a:lnTo>
                    <a:pt x="311" y="764"/>
                  </a:lnTo>
                  <a:lnTo>
                    <a:pt x="296" y="768"/>
                  </a:lnTo>
                  <a:lnTo>
                    <a:pt x="286" y="770"/>
                  </a:lnTo>
                  <a:lnTo>
                    <a:pt x="286" y="789"/>
                  </a:lnTo>
                  <a:lnTo>
                    <a:pt x="290" y="810"/>
                  </a:lnTo>
                  <a:lnTo>
                    <a:pt x="296" y="833"/>
                  </a:lnTo>
                  <a:lnTo>
                    <a:pt x="307" y="883"/>
                  </a:lnTo>
                  <a:lnTo>
                    <a:pt x="311" y="900"/>
                  </a:lnTo>
                  <a:lnTo>
                    <a:pt x="317" y="912"/>
                  </a:lnTo>
                  <a:lnTo>
                    <a:pt x="328" y="877"/>
                  </a:lnTo>
                  <a:lnTo>
                    <a:pt x="334" y="846"/>
                  </a:lnTo>
                  <a:lnTo>
                    <a:pt x="334" y="785"/>
                  </a:lnTo>
                  <a:lnTo>
                    <a:pt x="334" y="766"/>
                  </a:lnTo>
                  <a:lnTo>
                    <a:pt x="336" y="741"/>
                  </a:lnTo>
                  <a:lnTo>
                    <a:pt x="340" y="689"/>
                  </a:lnTo>
                  <a:lnTo>
                    <a:pt x="340" y="666"/>
                  </a:lnTo>
                  <a:lnTo>
                    <a:pt x="342" y="647"/>
                  </a:lnTo>
                  <a:lnTo>
                    <a:pt x="344" y="633"/>
                  </a:lnTo>
                  <a:lnTo>
                    <a:pt x="344" y="628"/>
                  </a:lnTo>
                  <a:lnTo>
                    <a:pt x="328" y="628"/>
                  </a:lnTo>
                  <a:lnTo>
                    <a:pt x="311" y="631"/>
                  </a:lnTo>
                  <a:lnTo>
                    <a:pt x="294" y="637"/>
                  </a:lnTo>
                  <a:lnTo>
                    <a:pt x="275" y="647"/>
                  </a:lnTo>
                  <a:lnTo>
                    <a:pt x="267" y="652"/>
                  </a:lnTo>
                  <a:lnTo>
                    <a:pt x="259" y="654"/>
                  </a:lnTo>
                  <a:lnTo>
                    <a:pt x="253" y="654"/>
                  </a:lnTo>
                  <a:lnTo>
                    <a:pt x="250" y="651"/>
                  </a:lnTo>
                  <a:lnTo>
                    <a:pt x="248" y="643"/>
                  </a:lnTo>
                  <a:lnTo>
                    <a:pt x="250" y="631"/>
                  </a:lnTo>
                  <a:lnTo>
                    <a:pt x="250" y="618"/>
                  </a:lnTo>
                  <a:lnTo>
                    <a:pt x="246" y="606"/>
                  </a:lnTo>
                  <a:lnTo>
                    <a:pt x="240" y="599"/>
                  </a:lnTo>
                  <a:lnTo>
                    <a:pt x="230" y="591"/>
                  </a:lnTo>
                  <a:lnTo>
                    <a:pt x="217" y="587"/>
                  </a:lnTo>
                  <a:lnTo>
                    <a:pt x="205" y="585"/>
                  </a:lnTo>
                  <a:lnTo>
                    <a:pt x="177" y="589"/>
                  </a:lnTo>
                  <a:lnTo>
                    <a:pt x="148" y="601"/>
                  </a:lnTo>
                  <a:lnTo>
                    <a:pt x="134" y="606"/>
                  </a:lnTo>
                  <a:lnTo>
                    <a:pt x="125" y="608"/>
                  </a:lnTo>
                  <a:lnTo>
                    <a:pt x="119" y="610"/>
                  </a:lnTo>
                  <a:lnTo>
                    <a:pt x="117" y="606"/>
                  </a:lnTo>
                  <a:lnTo>
                    <a:pt x="125" y="601"/>
                  </a:lnTo>
                  <a:lnTo>
                    <a:pt x="138" y="587"/>
                  </a:lnTo>
                  <a:lnTo>
                    <a:pt x="146" y="580"/>
                  </a:lnTo>
                  <a:lnTo>
                    <a:pt x="150" y="572"/>
                  </a:lnTo>
                  <a:lnTo>
                    <a:pt x="150" y="566"/>
                  </a:lnTo>
                  <a:lnTo>
                    <a:pt x="148" y="560"/>
                  </a:lnTo>
                  <a:lnTo>
                    <a:pt x="138" y="551"/>
                  </a:lnTo>
                  <a:lnTo>
                    <a:pt x="123" y="543"/>
                  </a:lnTo>
                  <a:lnTo>
                    <a:pt x="104" y="535"/>
                  </a:lnTo>
                  <a:lnTo>
                    <a:pt x="84" y="530"/>
                  </a:lnTo>
                  <a:lnTo>
                    <a:pt x="71" y="526"/>
                  </a:lnTo>
                  <a:lnTo>
                    <a:pt x="65" y="522"/>
                  </a:lnTo>
                  <a:lnTo>
                    <a:pt x="67" y="520"/>
                  </a:lnTo>
                  <a:lnTo>
                    <a:pt x="75" y="522"/>
                  </a:lnTo>
                  <a:lnTo>
                    <a:pt x="88" y="524"/>
                  </a:lnTo>
                  <a:lnTo>
                    <a:pt x="104" y="526"/>
                  </a:lnTo>
                  <a:lnTo>
                    <a:pt x="138" y="531"/>
                  </a:lnTo>
                  <a:lnTo>
                    <a:pt x="165" y="531"/>
                  </a:lnTo>
                  <a:lnTo>
                    <a:pt x="179" y="524"/>
                  </a:lnTo>
                  <a:lnTo>
                    <a:pt x="184" y="520"/>
                  </a:lnTo>
                  <a:lnTo>
                    <a:pt x="188" y="516"/>
                  </a:lnTo>
                  <a:lnTo>
                    <a:pt x="200" y="508"/>
                  </a:lnTo>
                  <a:lnTo>
                    <a:pt x="209" y="507"/>
                  </a:lnTo>
                  <a:lnTo>
                    <a:pt x="223" y="505"/>
                  </a:lnTo>
                  <a:lnTo>
                    <a:pt x="240" y="503"/>
                  </a:lnTo>
                  <a:lnTo>
                    <a:pt x="261" y="501"/>
                  </a:lnTo>
                  <a:lnTo>
                    <a:pt x="367" y="501"/>
                  </a:lnTo>
                  <a:lnTo>
                    <a:pt x="382" y="503"/>
                  </a:lnTo>
                  <a:lnTo>
                    <a:pt x="405" y="507"/>
                  </a:lnTo>
                  <a:lnTo>
                    <a:pt x="430" y="505"/>
                  </a:lnTo>
                  <a:lnTo>
                    <a:pt x="442" y="499"/>
                  </a:lnTo>
                  <a:lnTo>
                    <a:pt x="451" y="491"/>
                  </a:lnTo>
                  <a:lnTo>
                    <a:pt x="459" y="482"/>
                  </a:lnTo>
                  <a:lnTo>
                    <a:pt x="465" y="472"/>
                  </a:lnTo>
                  <a:lnTo>
                    <a:pt x="467" y="457"/>
                  </a:lnTo>
                  <a:lnTo>
                    <a:pt x="463" y="447"/>
                  </a:lnTo>
                  <a:lnTo>
                    <a:pt x="461" y="443"/>
                  </a:lnTo>
                  <a:lnTo>
                    <a:pt x="422" y="428"/>
                  </a:lnTo>
                  <a:lnTo>
                    <a:pt x="422" y="432"/>
                  </a:lnTo>
                  <a:lnTo>
                    <a:pt x="420" y="439"/>
                  </a:lnTo>
                  <a:lnTo>
                    <a:pt x="420" y="451"/>
                  </a:lnTo>
                  <a:lnTo>
                    <a:pt x="422" y="460"/>
                  </a:lnTo>
                  <a:lnTo>
                    <a:pt x="430" y="470"/>
                  </a:lnTo>
                  <a:lnTo>
                    <a:pt x="438" y="476"/>
                  </a:lnTo>
                  <a:lnTo>
                    <a:pt x="445" y="478"/>
                  </a:lnTo>
                  <a:lnTo>
                    <a:pt x="447" y="478"/>
                  </a:lnTo>
                  <a:lnTo>
                    <a:pt x="442" y="478"/>
                  </a:lnTo>
                  <a:lnTo>
                    <a:pt x="428" y="476"/>
                  </a:lnTo>
                  <a:lnTo>
                    <a:pt x="415" y="472"/>
                  </a:lnTo>
                  <a:lnTo>
                    <a:pt x="407" y="466"/>
                  </a:lnTo>
                  <a:lnTo>
                    <a:pt x="405" y="459"/>
                  </a:lnTo>
                  <a:lnTo>
                    <a:pt x="405" y="432"/>
                  </a:lnTo>
                  <a:lnTo>
                    <a:pt x="403" y="434"/>
                  </a:lnTo>
                  <a:lnTo>
                    <a:pt x="397" y="434"/>
                  </a:lnTo>
                  <a:lnTo>
                    <a:pt x="388" y="432"/>
                  </a:lnTo>
                  <a:lnTo>
                    <a:pt x="376" y="426"/>
                  </a:lnTo>
                  <a:lnTo>
                    <a:pt x="363" y="418"/>
                  </a:lnTo>
                  <a:lnTo>
                    <a:pt x="348" y="411"/>
                  </a:lnTo>
                  <a:lnTo>
                    <a:pt x="330" y="405"/>
                  </a:lnTo>
                  <a:lnTo>
                    <a:pt x="307" y="403"/>
                  </a:lnTo>
                  <a:lnTo>
                    <a:pt x="255" y="403"/>
                  </a:lnTo>
                  <a:lnTo>
                    <a:pt x="232" y="401"/>
                  </a:lnTo>
                  <a:lnTo>
                    <a:pt x="211" y="395"/>
                  </a:lnTo>
                  <a:lnTo>
                    <a:pt x="194" y="389"/>
                  </a:lnTo>
                  <a:lnTo>
                    <a:pt x="175" y="387"/>
                  </a:lnTo>
                  <a:lnTo>
                    <a:pt x="155" y="389"/>
                  </a:lnTo>
                  <a:lnTo>
                    <a:pt x="132" y="401"/>
                  </a:lnTo>
                  <a:lnTo>
                    <a:pt x="104" y="409"/>
                  </a:lnTo>
                  <a:lnTo>
                    <a:pt x="79" y="409"/>
                  </a:lnTo>
                  <a:lnTo>
                    <a:pt x="59" y="405"/>
                  </a:lnTo>
                  <a:lnTo>
                    <a:pt x="54" y="403"/>
                  </a:lnTo>
                  <a:lnTo>
                    <a:pt x="52" y="403"/>
                  </a:lnTo>
                  <a:lnTo>
                    <a:pt x="50" y="39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0125" name="Freeform 21"/>
            <p:cNvSpPr>
              <a:spLocks/>
            </p:cNvSpPr>
            <p:nvPr/>
          </p:nvSpPr>
          <p:spPr bwMode="auto">
            <a:xfrm>
              <a:off x="2551" y="1191"/>
              <a:ext cx="30" cy="54"/>
            </a:xfrm>
            <a:custGeom>
              <a:avLst/>
              <a:gdLst>
                <a:gd name="T0" fmla="*/ 19 w 30"/>
                <a:gd name="T1" fmla="*/ 0 h 54"/>
                <a:gd name="T2" fmla="*/ 0 w 30"/>
                <a:gd name="T3" fmla="*/ 27 h 54"/>
                <a:gd name="T4" fmla="*/ 0 w 30"/>
                <a:gd name="T5" fmla="*/ 54 h 54"/>
                <a:gd name="T6" fmla="*/ 30 w 30"/>
                <a:gd name="T7" fmla="*/ 2 h 54"/>
                <a:gd name="T8" fmla="*/ 19 w 30"/>
                <a:gd name="T9" fmla="*/ 0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54"/>
                <a:gd name="T17" fmla="*/ 30 w 30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54">
                  <a:moveTo>
                    <a:pt x="19" y="0"/>
                  </a:moveTo>
                  <a:lnTo>
                    <a:pt x="0" y="27"/>
                  </a:lnTo>
                  <a:lnTo>
                    <a:pt x="0" y="54"/>
                  </a:lnTo>
                  <a:lnTo>
                    <a:pt x="30" y="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0126" name="Freeform 22"/>
            <p:cNvSpPr>
              <a:spLocks/>
            </p:cNvSpPr>
            <p:nvPr/>
          </p:nvSpPr>
          <p:spPr bwMode="auto">
            <a:xfrm>
              <a:off x="2528" y="1195"/>
              <a:ext cx="19" cy="83"/>
            </a:xfrm>
            <a:custGeom>
              <a:avLst/>
              <a:gdLst>
                <a:gd name="T0" fmla="*/ 9 w 19"/>
                <a:gd name="T1" fmla="*/ 2 h 83"/>
                <a:gd name="T2" fmla="*/ 0 w 19"/>
                <a:gd name="T3" fmla="*/ 29 h 83"/>
                <a:gd name="T4" fmla="*/ 3 w 19"/>
                <a:gd name="T5" fmla="*/ 83 h 83"/>
                <a:gd name="T6" fmla="*/ 9 w 19"/>
                <a:gd name="T7" fmla="*/ 71 h 83"/>
                <a:gd name="T8" fmla="*/ 7 w 19"/>
                <a:gd name="T9" fmla="*/ 23 h 83"/>
                <a:gd name="T10" fmla="*/ 19 w 19"/>
                <a:gd name="T11" fmla="*/ 0 h 83"/>
                <a:gd name="T12" fmla="*/ 9 w 19"/>
                <a:gd name="T13" fmla="*/ 2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83"/>
                <a:gd name="T23" fmla="*/ 19 w 1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83">
                  <a:moveTo>
                    <a:pt x="9" y="2"/>
                  </a:moveTo>
                  <a:lnTo>
                    <a:pt x="0" y="29"/>
                  </a:lnTo>
                  <a:lnTo>
                    <a:pt x="3" y="83"/>
                  </a:lnTo>
                  <a:lnTo>
                    <a:pt x="9" y="71"/>
                  </a:lnTo>
                  <a:lnTo>
                    <a:pt x="7" y="23"/>
                  </a:lnTo>
                  <a:lnTo>
                    <a:pt x="19" y="0"/>
                  </a:lnTo>
                  <a:lnTo>
                    <a:pt x="9" y="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0127" name="Freeform 23"/>
            <p:cNvSpPr>
              <a:spLocks/>
            </p:cNvSpPr>
            <p:nvPr/>
          </p:nvSpPr>
          <p:spPr bwMode="auto">
            <a:xfrm>
              <a:off x="2522" y="1316"/>
              <a:ext cx="17" cy="56"/>
            </a:xfrm>
            <a:custGeom>
              <a:avLst/>
              <a:gdLst>
                <a:gd name="T0" fmla="*/ 6 w 17"/>
                <a:gd name="T1" fmla="*/ 2 h 56"/>
                <a:gd name="T2" fmla="*/ 0 w 17"/>
                <a:gd name="T3" fmla="*/ 56 h 56"/>
                <a:gd name="T4" fmla="*/ 6 w 17"/>
                <a:gd name="T5" fmla="*/ 50 h 56"/>
                <a:gd name="T6" fmla="*/ 17 w 17"/>
                <a:gd name="T7" fmla="*/ 0 h 56"/>
                <a:gd name="T8" fmla="*/ 6 w 17"/>
                <a:gd name="T9" fmla="*/ 2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56"/>
                <a:gd name="T17" fmla="*/ 17 w 17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56">
                  <a:moveTo>
                    <a:pt x="6" y="2"/>
                  </a:moveTo>
                  <a:lnTo>
                    <a:pt x="0" y="56"/>
                  </a:lnTo>
                  <a:lnTo>
                    <a:pt x="6" y="50"/>
                  </a:lnTo>
                  <a:lnTo>
                    <a:pt x="17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0128" name="Freeform 24"/>
            <p:cNvSpPr>
              <a:spLocks/>
            </p:cNvSpPr>
            <p:nvPr/>
          </p:nvSpPr>
          <p:spPr bwMode="auto">
            <a:xfrm>
              <a:off x="2543" y="1335"/>
              <a:ext cx="8" cy="52"/>
            </a:xfrm>
            <a:custGeom>
              <a:avLst/>
              <a:gdLst>
                <a:gd name="T0" fmla="*/ 0 w 8"/>
                <a:gd name="T1" fmla="*/ 2 h 52"/>
                <a:gd name="T2" fmla="*/ 0 w 8"/>
                <a:gd name="T3" fmla="*/ 52 h 52"/>
                <a:gd name="T4" fmla="*/ 8 w 8"/>
                <a:gd name="T5" fmla="*/ 48 h 52"/>
                <a:gd name="T6" fmla="*/ 8 w 8"/>
                <a:gd name="T7" fmla="*/ 0 h 52"/>
                <a:gd name="T8" fmla="*/ 0 w 8"/>
                <a:gd name="T9" fmla="*/ 2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52"/>
                <a:gd name="T17" fmla="*/ 8 w 8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52">
                  <a:moveTo>
                    <a:pt x="0" y="2"/>
                  </a:moveTo>
                  <a:lnTo>
                    <a:pt x="0" y="52"/>
                  </a:lnTo>
                  <a:lnTo>
                    <a:pt x="8" y="48"/>
                  </a:lnTo>
                  <a:lnTo>
                    <a:pt x="8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0129" name="Freeform 25"/>
            <p:cNvSpPr>
              <a:spLocks/>
            </p:cNvSpPr>
            <p:nvPr/>
          </p:nvSpPr>
          <p:spPr bwMode="auto">
            <a:xfrm>
              <a:off x="2660" y="1337"/>
              <a:ext cx="27" cy="69"/>
            </a:xfrm>
            <a:custGeom>
              <a:avLst/>
              <a:gdLst>
                <a:gd name="T0" fmla="*/ 27 w 27"/>
                <a:gd name="T1" fmla="*/ 69 h 69"/>
                <a:gd name="T2" fmla="*/ 19 w 27"/>
                <a:gd name="T3" fmla="*/ 38 h 69"/>
                <a:gd name="T4" fmla="*/ 17 w 27"/>
                <a:gd name="T5" fmla="*/ 0 h 69"/>
                <a:gd name="T6" fmla="*/ 8 w 27"/>
                <a:gd name="T7" fmla="*/ 4 h 69"/>
                <a:gd name="T8" fmla="*/ 0 w 27"/>
                <a:gd name="T9" fmla="*/ 50 h 69"/>
                <a:gd name="T10" fmla="*/ 12 w 27"/>
                <a:gd name="T11" fmla="*/ 25 h 69"/>
                <a:gd name="T12" fmla="*/ 15 w 27"/>
                <a:gd name="T13" fmla="*/ 54 h 69"/>
                <a:gd name="T14" fmla="*/ 27 w 27"/>
                <a:gd name="T15" fmla="*/ 69 h 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69"/>
                <a:gd name="T26" fmla="*/ 27 w 27"/>
                <a:gd name="T27" fmla="*/ 69 h 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69">
                  <a:moveTo>
                    <a:pt x="27" y="69"/>
                  </a:moveTo>
                  <a:lnTo>
                    <a:pt x="19" y="38"/>
                  </a:lnTo>
                  <a:lnTo>
                    <a:pt x="17" y="0"/>
                  </a:lnTo>
                  <a:lnTo>
                    <a:pt x="8" y="4"/>
                  </a:lnTo>
                  <a:lnTo>
                    <a:pt x="0" y="50"/>
                  </a:lnTo>
                  <a:lnTo>
                    <a:pt x="12" y="25"/>
                  </a:lnTo>
                  <a:lnTo>
                    <a:pt x="15" y="54"/>
                  </a:lnTo>
                  <a:lnTo>
                    <a:pt x="27" y="6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0130" name="Freeform 26"/>
            <p:cNvSpPr>
              <a:spLocks/>
            </p:cNvSpPr>
            <p:nvPr/>
          </p:nvSpPr>
          <p:spPr bwMode="auto">
            <a:xfrm>
              <a:off x="2537" y="1642"/>
              <a:ext cx="102" cy="33"/>
            </a:xfrm>
            <a:custGeom>
              <a:avLst/>
              <a:gdLst>
                <a:gd name="T0" fmla="*/ 0 w 102"/>
                <a:gd name="T1" fmla="*/ 14 h 33"/>
                <a:gd name="T2" fmla="*/ 87 w 102"/>
                <a:gd name="T3" fmla="*/ 0 h 33"/>
                <a:gd name="T4" fmla="*/ 79 w 102"/>
                <a:gd name="T5" fmla="*/ 6 h 33"/>
                <a:gd name="T6" fmla="*/ 14 w 102"/>
                <a:gd name="T7" fmla="*/ 18 h 33"/>
                <a:gd name="T8" fmla="*/ 41 w 102"/>
                <a:gd name="T9" fmla="*/ 27 h 33"/>
                <a:gd name="T10" fmla="*/ 102 w 102"/>
                <a:gd name="T11" fmla="*/ 14 h 33"/>
                <a:gd name="T12" fmla="*/ 102 w 102"/>
                <a:gd name="T13" fmla="*/ 18 h 33"/>
                <a:gd name="T14" fmla="*/ 52 w 102"/>
                <a:gd name="T15" fmla="*/ 33 h 33"/>
                <a:gd name="T16" fmla="*/ 6 w 102"/>
                <a:gd name="T17" fmla="*/ 29 h 33"/>
                <a:gd name="T18" fmla="*/ 0 w 102"/>
                <a:gd name="T19" fmla="*/ 14 h 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2"/>
                <a:gd name="T31" fmla="*/ 0 h 33"/>
                <a:gd name="T32" fmla="*/ 102 w 102"/>
                <a:gd name="T33" fmla="*/ 33 h 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2" h="33">
                  <a:moveTo>
                    <a:pt x="0" y="14"/>
                  </a:moveTo>
                  <a:lnTo>
                    <a:pt x="87" y="0"/>
                  </a:lnTo>
                  <a:lnTo>
                    <a:pt x="79" y="6"/>
                  </a:lnTo>
                  <a:lnTo>
                    <a:pt x="14" y="18"/>
                  </a:lnTo>
                  <a:lnTo>
                    <a:pt x="41" y="27"/>
                  </a:lnTo>
                  <a:lnTo>
                    <a:pt x="102" y="14"/>
                  </a:lnTo>
                  <a:lnTo>
                    <a:pt x="102" y="18"/>
                  </a:lnTo>
                  <a:lnTo>
                    <a:pt x="52" y="33"/>
                  </a:lnTo>
                  <a:lnTo>
                    <a:pt x="6" y="2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0131" name="Freeform 27"/>
            <p:cNvSpPr>
              <a:spLocks/>
            </p:cNvSpPr>
            <p:nvPr/>
          </p:nvSpPr>
          <p:spPr bwMode="auto">
            <a:xfrm>
              <a:off x="2745" y="1251"/>
              <a:ext cx="30" cy="55"/>
            </a:xfrm>
            <a:custGeom>
              <a:avLst/>
              <a:gdLst>
                <a:gd name="T0" fmla="*/ 25 w 30"/>
                <a:gd name="T1" fmla="*/ 0 h 55"/>
                <a:gd name="T2" fmla="*/ 13 w 30"/>
                <a:gd name="T3" fmla="*/ 30 h 55"/>
                <a:gd name="T4" fmla="*/ 0 w 30"/>
                <a:gd name="T5" fmla="*/ 55 h 55"/>
                <a:gd name="T6" fmla="*/ 23 w 30"/>
                <a:gd name="T7" fmla="*/ 30 h 55"/>
                <a:gd name="T8" fmla="*/ 30 w 30"/>
                <a:gd name="T9" fmla="*/ 7 h 55"/>
                <a:gd name="T10" fmla="*/ 25 w 30"/>
                <a:gd name="T11" fmla="*/ 0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55"/>
                <a:gd name="T20" fmla="*/ 30 w 30"/>
                <a:gd name="T21" fmla="*/ 55 h 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55">
                  <a:moveTo>
                    <a:pt x="25" y="0"/>
                  </a:moveTo>
                  <a:lnTo>
                    <a:pt x="13" y="30"/>
                  </a:lnTo>
                  <a:lnTo>
                    <a:pt x="0" y="55"/>
                  </a:lnTo>
                  <a:lnTo>
                    <a:pt x="23" y="30"/>
                  </a:lnTo>
                  <a:lnTo>
                    <a:pt x="30" y="7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0132" name="Freeform 28"/>
            <p:cNvSpPr>
              <a:spLocks/>
            </p:cNvSpPr>
            <p:nvPr/>
          </p:nvSpPr>
          <p:spPr bwMode="auto">
            <a:xfrm>
              <a:off x="2758" y="1118"/>
              <a:ext cx="21" cy="90"/>
            </a:xfrm>
            <a:custGeom>
              <a:avLst/>
              <a:gdLst>
                <a:gd name="T0" fmla="*/ 21 w 21"/>
                <a:gd name="T1" fmla="*/ 0 h 90"/>
                <a:gd name="T2" fmla="*/ 0 w 21"/>
                <a:gd name="T3" fmla="*/ 37 h 90"/>
                <a:gd name="T4" fmla="*/ 0 w 21"/>
                <a:gd name="T5" fmla="*/ 62 h 90"/>
                <a:gd name="T6" fmla="*/ 8 w 21"/>
                <a:gd name="T7" fmla="*/ 56 h 90"/>
                <a:gd name="T8" fmla="*/ 13 w 21"/>
                <a:gd name="T9" fmla="*/ 33 h 90"/>
                <a:gd name="T10" fmla="*/ 13 w 21"/>
                <a:gd name="T11" fmla="*/ 90 h 90"/>
                <a:gd name="T12" fmla="*/ 19 w 21"/>
                <a:gd name="T13" fmla="*/ 79 h 90"/>
                <a:gd name="T14" fmla="*/ 19 w 21"/>
                <a:gd name="T15" fmla="*/ 14 h 90"/>
                <a:gd name="T16" fmla="*/ 21 w 21"/>
                <a:gd name="T17" fmla="*/ 0 h 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90"/>
                <a:gd name="T29" fmla="*/ 21 w 21"/>
                <a:gd name="T30" fmla="*/ 90 h 9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90">
                  <a:moveTo>
                    <a:pt x="21" y="0"/>
                  </a:moveTo>
                  <a:lnTo>
                    <a:pt x="0" y="37"/>
                  </a:lnTo>
                  <a:lnTo>
                    <a:pt x="0" y="62"/>
                  </a:lnTo>
                  <a:lnTo>
                    <a:pt x="8" y="56"/>
                  </a:lnTo>
                  <a:lnTo>
                    <a:pt x="13" y="33"/>
                  </a:lnTo>
                  <a:lnTo>
                    <a:pt x="13" y="90"/>
                  </a:lnTo>
                  <a:lnTo>
                    <a:pt x="19" y="79"/>
                  </a:lnTo>
                  <a:lnTo>
                    <a:pt x="19" y="14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0133" name="Freeform 29"/>
            <p:cNvSpPr>
              <a:spLocks/>
            </p:cNvSpPr>
            <p:nvPr/>
          </p:nvSpPr>
          <p:spPr bwMode="auto">
            <a:xfrm>
              <a:off x="2785" y="1137"/>
              <a:ext cx="17" cy="50"/>
            </a:xfrm>
            <a:custGeom>
              <a:avLst/>
              <a:gdLst>
                <a:gd name="T0" fmla="*/ 11 w 17"/>
                <a:gd name="T1" fmla="*/ 12 h 50"/>
                <a:gd name="T2" fmla="*/ 0 w 17"/>
                <a:gd name="T3" fmla="*/ 50 h 50"/>
                <a:gd name="T4" fmla="*/ 11 w 17"/>
                <a:gd name="T5" fmla="*/ 46 h 50"/>
                <a:gd name="T6" fmla="*/ 17 w 17"/>
                <a:gd name="T7" fmla="*/ 0 h 50"/>
                <a:gd name="T8" fmla="*/ 11 w 17"/>
                <a:gd name="T9" fmla="*/ 12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50"/>
                <a:gd name="T17" fmla="*/ 17 w 17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50">
                  <a:moveTo>
                    <a:pt x="11" y="12"/>
                  </a:moveTo>
                  <a:lnTo>
                    <a:pt x="0" y="50"/>
                  </a:lnTo>
                  <a:lnTo>
                    <a:pt x="11" y="46"/>
                  </a:lnTo>
                  <a:lnTo>
                    <a:pt x="17" y="0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0134" name="Freeform 30"/>
            <p:cNvSpPr>
              <a:spLocks/>
            </p:cNvSpPr>
            <p:nvPr/>
          </p:nvSpPr>
          <p:spPr bwMode="auto">
            <a:xfrm>
              <a:off x="2551" y="1064"/>
              <a:ext cx="38" cy="33"/>
            </a:xfrm>
            <a:custGeom>
              <a:avLst/>
              <a:gdLst>
                <a:gd name="T0" fmla="*/ 27 w 38"/>
                <a:gd name="T1" fmla="*/ 0 h 33"/>
                <a:gd name="T2" fmla="*/ 0 w 38"/>
                <a:gd name="T3" fmla="*/ 33 h 33"/>
                <a:gd name="T4" fmla="*/ 11 w 38"/>
                <a:gd name="T5" fmla="*/ 33 h 33"/>
                <a:gd name="T6" fmla="*/ 38 w 38"/>
                <a:gd name="T7" fmla="*/ 4 h 33"/>
                <a:gd name="T8" fmla="*/ 27 w 38"/>
                <a:gd name="T9" fmla="*/ 0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3"/>
                <a:gd name="T17" fmla="*/ 38 w 38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3">
                  <a:moveTo>
                    <a:pt x="27" y="0"/>
                  </a:moveTo>
                  <a:lnTo>
                    <a:pt x="0" y="33"/>
                  </a:lnTo>
                  <a:lnTo>
                    <a:pt x="11" y="33"/>
                  </a:lnTo>
                  <a:lnTo>
                    <a:pt x="38" y="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0135" name="Freeform 31"/>
            <p:cNvSpPr>
              <a:spLocks/>
            </p:cNvSpPr>
            <p:nvPr/>
          </p:nvSpPr>
          <p:spPr bwMode="auto">
            <a:xfrm>
              <a:off x="2604" y="1087"/>
              <a:ext cx="18" cy="52"/>
            </a:xfrm>
            <a:custGeom>
              <a:avLst/>
              <a:gdLst>
                <a:gd name="T0" fmla="*/ 14 w 18"/>
                <a:gd name="T1" fmla="*/ 0 h 52"/>
                <a:gd name="T2" fmla="*/ 0 w 18"/>
                <a:gd name="T3" fmla="*/ 39 h 52"/>
                <a:gd name="T4" fmla="*/ 0 w 18"/>
                <a:gd name="T5" fmla="*/ 52 h 52"/>
                <a:gd name="T6" fmla="*/ 8 w 18"/>
                <a:gd name="T7" fmla="*/ 50 h 52"/>
                <a:gd name="T8" fmla="*/ 18 w 18"/>
                <a:gd name="T9" fmla="*/ 4 h 52"/>
                <a:gd name="T10" fmla="*/ 14 w 18"/>
                <a:gd name="T11" fmla="*/ 0 h 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52"/>
                <a:gd name="T20" fmla="*/ 18 w 18"/>
                <a:gd name="T21" fmla="*/ 52 h 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52">
                  <a:moveTo>
                    <a:pt x="14" y="0"/>
                  </a:moveTo>
                  <a:lnTo>
                    <a:pt x="0" y="39"/>
                  </a:lnTo>
                  <a:lnTo>
                    <a:pt x="0" y="52"/>
                  </a:lnTo>
                  <a:lnTo>
                    <a:pt x="8" y="50"/>
                  </a:lnTo>
                  <a:lnTo>
                    <a:pt x="18" y="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0136" name="Freeform 32"/>
            <p:cNvSpPr>
              <a:spLocks/>
            </p:cNvSpPr>
            <p:nvPr/>
          </p:nvSpPr>
          <p:spPr bwMode="auto">
            <a:xfrm>
              <a:off x="2756" y="978"/>
              <a:ext cx="40" cy="83"/>
            </a:xfrm>
            <a:custGeom>
              <a:avLst/>
              <a:gdLst>
                <a:gd name="T0" fmla="*/ 29 w 40"/>
                <a:gd name="T1" fmla="*/ 0 h 83"/>
                <a:gd name="T2" fmla="*/ 0 w 40"/>
                <a:gd name="T3" fmla="*/ 42 h 83"/>
                <a:gd name="T4" fmla="*/ 0 w 40"/>
                <a:gd name="T5" fmla="*/ 58 h 83"/>
                <a:gd name="T6" fmla="*/ 21 w 40"/>
                <a:gd name="T7" fmla="*/ 29 h 83"/>
                <a:gd name="T8" fmla="*/ 12 w 40"/>
                <a:gd name="T9" fmla="*/ 83 h 83"/>
                <a:gd name="T10" fmla="*/ 19 w 40"/>
                <a:gd name="T11" fmla="*/ 75 h 83"/>
                <a:gd name="T12" fmla="*/ 29 w 40"/>
                <a:gd name="T13" fmla="*/ 23 h 83"/>
                <a:gd name="T14" fmla="*/ 40 w 40"/>
                <a:gd name="T15" fmla="*/ 8 h 83"/>
                <a:gd name="T16" fmla="*/ 29 w 40"/>
                <a:gd name="T17" fmla="*/ 0 h 8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"/>
                <a:gd name="T28" fmla="*/ 0 h 83"/>
                <a:gd name="T29" fmla="*/ 40 w 40"/>
                <a:gd name="T30" fmla="*/ 83 h 8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" h="83">
                  <a:moveTo>
                    <a:pt x="29" y="0"/>
                  </a:moveTo>
                  <a:lnTo>
                    <a:pt x="0" y="42"/>
                  </a:lnTo>
                  <a:lnTo>
                    <a:pt x="0" y="58"/>
                  </a:lnTo>
                  <a:lnTo>
                    <a:pt x="21" y="29"/>
                  </a:lnTo>
                  <a:lnTo>
                    <a:pt x="12" y="83"/>
                  </a:lnTo>
                  <a:lnTo>
                    <a:pt x="19" y="75"/>
                  </a:lnTo>
                  <a:lnTo>
                    <a:pt x="29" y="23"/>
                  </a:lnTo>
                  <a:lnTo>
                    <a:pt x="40" y="8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0137" name="Freeform 33"/>
            <p:cNvSpPr>
              <a:spLocks/>
            </p:cNvSpPr>
            <p:nvPr/>
          </p:nvSpPr>
          <p:spPr bwMode="auto">
            <a:xfrm>
              <a:off x="2574" y="924"/>
              <a:ext cx="65" cy="42"/>
            </a:xfrm>
            <a:custGeom>
              <a:avLst/>
              <a:gdLst>
                <a:gd name="T0" fmla="*/ 65 w 65"/>
                <a:gd name="T1" fmla="*/ 8 h 42"/>
                <a:gd name="T2" fmla="*/ 34 w 65"/>
                <a:gd name="T3" fmla="*/ 31 h 42"/>
                <a:gd name="T4" fmla="*/ 28 w 65"/>
                <a:gd name="T5" fmla="*/ 27 h 42"/>
                <a:gd name="T6" fmla="*/ 48 w 65"/>
                <a:gd name="T7" fmla="*/ 8 h 42"/>
                <a:gd name="T8" fmla="*/ 34 w 65"/>
                <a:gd name="T9" fmla="*/ 8 h 42"/>
                <a:gd name="T10" fmla="*/ 4 w 65"/>
                <a:gd name="T11" fmla="*/ 42 h 42"/>
                <a:gd name="T12" fmla="*/ 0 w 65"/>
                <a:gd name="T13" fmla="*/ 35 h 42"/>
                <a:gd name="T14" fmla="*/ 32 w 65"/>
                <a:gd name="T15" fmla="*/ 0 h 42"/>
                <a:gd name="T16" fmla="*/ 65 w 65"/>
                <a:gd name="T17" fmla="*/ 8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5"/>
                <a:gd name="T28" fmla="*/ 0 h 42"/>
                <a:gd name="T29" fmla="*/ 65 w 65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5" h="42">
                  <a:moveTo>
                    <a:pt x="65" y="8"/>
                  </a:moveTo>
                  <a:lnTo>
                    <a:pt x="34" y="31"/>
                  </a:lnTo>
                  <a:lnTo>
                    <a:pt x="28" y="27"/>
                  </a:lnTo>
                  <a:lnTo>
                    <a:pt x="48" y="8"/>
                  </a:lnTo>
                  <a:lnTo>
                    <a:pt x="34" y="8"/>
                  </a:lnTo>
                  <a:lnTo>
                    <a:pt x="4" y="42"/>
                  </a:lnTo>
                  <a:lnTo>
                    <a:pt x="0" y="35"/>
                  </a:lnTo>
                  <a:lnTo>
                    <a:pt x="32" y="0"/>
                  </a:lnTo>
                  <a:lnTo>
                    <a:pt x="65" y="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0138" name="Freeform 34"/>
            <p:cNvSpPr>
              <a:spLocks/>
            </p:cNvSpPr>
            <p:nvPr/>
          </p:nvSpPr>
          <p:spPr bwMode="auto">
            <a:xfrm>
              <a:off x="2927" y="1274"/>
              <a:ext cx="33" cy="92"/>
            </a:xfrm>
            <a:custGeom>
              <a:avLst/>
              <a:gdLst>
                <a:gd name="T0" fmla="*/ 8 w 33"/>
                <a:gd name="T1" fmla="*/ 0 h 92"/>
                <a:gd name="T2" fmla="*/ 15 w 33"/>
                <a:gd name="T3" fmla="*/ 7 h 92"/>
                <a:gd name="T4" fmla="*/ 21 w 33"/>
                <a:gd name="T5" fmla="*/ 19 h 92"/>
                <a:gd name="T6" fmla="*/ 25 w 33"/>
                <a:gd name="T7" fmla="*/ 44 h 92"/>
                <a:gd name="T8" fmla="*/ 19 w 33"/>
                <a:gd name="T9" fmla="*/ 67 h 92"/>
                <a:gd name="T10" fmla="*/ 13 w 33"/>
                <a:gd name="T11" fmla="*/ 78 h 92"/>
                <a:gd name="T12" fmla="*/ 6 w 33"/>
                <a:gd name="T13" fmla="*/ 86 h 92"/>
                <a:gd name="T14" fmla="*/ 0 w 33"/>
                <a:gd name="T15" fmla="*/ 92 h 92"/>
                <a:gd name="T16" fmla="*/ 4 w 33"/>
                <a:gd name="T17" fmla="*/ 92 h 92"/>
                <a:gd name="T18" fmla="*/ 10 w 33"/>
                <a:gd name="T19" fmla="*/ 90 h 92"/>
                <a:gd name="T20" fmla="*/ 19 w 33"/>
                <a:gd name="T21" fmla="*/ 82 h 92"/>
                <a:gd name="T22" fmla="*/ 27 w 33"/>
                <a:gd name="T23" fmla="*/ 71 h 92"/>
                <a:gd name="T24" fmla="*/ 33 w 33"/>
                <a:gd name="T25" fmla="*/ 55 h 92"/>
                <a:gd name="T26" fmla="*/ 33 w 33"/>
                <a:gd name="T27" fmla="*/ 32 h 92"/>
                <a:gd name="T28" fmla="*/ 31 w 33"/>
                <a:gd name="T29" fmla="*/ 19 h 92"/>
                <a:gd name="T30" fmla="*/ 25 w 33"/>
                <a:gd name="T31" fmla="*/ 4 h 92"/>
                <a:gd name="T32" fmla="*/ 8 w 33"/>
                <a:gd name="T33" fmla="*/ 0 h 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3"/>
                <a:gd name="T52" fmla="*/ 0 h 92"/>
                <a:gd name="T53" fmla="*/ 33 w 33"/>
                <a:gd name="T54" fmla="*/ 92 h 9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3" h="92">
                  <a:moveTo>
                    <a:pt x="8" y="0"/>
                  </a:moveTo>
                  <a:lnTo>
                    <a:pt x="15" y="7"/>
                  </a:lnTo>
                  <a:lnTo>
                    <a:pt x="21" y="19"/>
                  </a:lnTo>
                  <a:lnTo>
                    <a:pt x="25" y="44"/>
                  </a:lnTo>
                  <a:lnTo>
                    <a:pt x="19" y="67"/>
                  </a:lnTo>
                  <a:lnTo>
                    <a:pt x="13" y="78"/>
                  </a:lnTo>
                  <a:lnTo>
                    <a:pt x="6" y="86"/>
                  </a:lnTo>
                  <a:lnTo>
                    <a:pt x="0" y="92"/>
                  </a:lnTo>
                  <a:lnTo>
                    <a:pt x="4" y="92"/>
                  </a:lnTo>
                  <a:lnTo>
                    <a:pt x="10" y="90"/>
                  </a:lnTo>
                  <a:lnTo>
                    <a:pt x="19" y="82"/>
                  </a:lnTo>
                  <a:lnTo>
                    <a:pt x="27" y="71"/>
                  </a:lnTo>
                  <a:lnTo>
                    <a:pt x="33" y="55"/>
                  </a:lnTo>
                  <a:lnTo>
                    <a:pt x="33" y="32"/>
                  </a:lnTo>
                  <a:lnTo>
                    <a:pt x="31" y="19"/>
                  </a:lnTo>
                  <a:lnTo>
                    <a:pt x="25" y="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0139" name="Freeform 35"/>
            <p:cNvSpPr>
              <a:spLocks/>
            </p:cNvSpPr>
            <p:nvPr/>
          </p:nvSpPr>
          <p:spPr bwMode="auto">
            <a:xfrm>
              <a:off x="2917" y="1147"/>
              <a:ext cx="58" cy="119"/>
            </a:xfrm>
            <a:custGeom>
              <a:avLst/>
              <a:gdLst>
                <a:gd name="T0" fmla="*/ 0 w 58"/>
                <a:gd name="T1" fmla="*/ 0 h 119"/>
                <a:gd name="T2" fmla="*/ 25 w 58"/>
                <a:gd name="T3" fmla="*/ 19 h 119"/>
                <a:gd name="T4" fmla="*/ 39 w 58"/>
                <a:gd name="T5" fmla="*/ 36 h 119"/>
                <a:gd name="T6" fmla="*/ 47 w 58"/>
                <a:gd name="T7" fmla="*/ 56 h 119"/>
                <a:gd name="T8" fmla="*/ 48 w 58"/>
                <a:gd name="T9" fmla="*/ 71 h 119"/>
                <a:gd name="T10" fmla="*/ 47 w 58"/>
                <a:gd name="T11" fmla="*/ 86 h 119"/>
                <a:gd name="T12" fmla="*/ 41 w 58"/>
                <a:gd name="T13" fmla="*/ 100 h 119"/>
                <a:gd name="T14" fmla="*/ 35 w 58"/>
                <a:gd name="T15" fmla="*/ 109 h 119"/>
                <a:gd name="T16" fmla="*/ 29 w 58"/>
                <a:gd name="T17" fmla="*/ 117 h 119"/>
                <a:gd name="T18" fmla="*/ 29 w 58"/>
                <a:gd name="T19" fmla="*/ 119 h 119"/>
                <a:gd name="T20" fmla="*/ 35 w 58"/>
                <a:gd name="T21" fmla="*/ 115 h 119"/>
                <a:gd name="T22" fmla="*/ 45 w 58"/>
                <a:gd name="T23" fmla="*/ 106 h 119"/>
                <a:gd name="T24" fmla="*/ 52 w 58"/>
                <a:gd name="T25" fmla="*/ 92 h 119"/>
                <a:gd name="T26" fmla="*/ 58 w 58"/>
                <a:gd name="T27" fmla="*/ 73 h 119"/>
                <a:gd name="T28" fmla="*/ 56 w 58"/>
                <a:gd name="T29" fmla="*/ 52 h 119"/>
                <a:gd name="T30" fmla="*/ 50 w 58"/>
                <a:gd name="T31" fmla="*/ 40 h 119"/>
                <a:gd name="T32" fmla="*/ 43 w 58"/>
                <a:gd name="T33" fmla="*/ 29 h 119"/>
                <a:gd name="T34" fmla="*/ 33 w 58"/>
                <a:gd name="T35" fmla="*/ 17 h 119"/>
                <a:gd name="T36" fmla="*/ 18 w 58"/>
                <a:gd name="T37" fmla="*/ 4 h 119"/>
                <a:gd name="T38" fmla="*/ 0 w 58"/>
                <a:gd name="T39" fmla="*/ 0 h 11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19"/>
                <a:gd name="T62" fmla="*/ 58 w 58"/>
                <a:gd name="T63" fmla="*/ 119 h 11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19">
                  <a:moveTo>
                    <a:pt x="0" y="0"/>
                  </a:moveTo>
                  <a:lnTo>
                    <a:pt x="25" y="19"/>
                  </a:lnTo>
                  <a:lnTo>
                    <a:pt x="39" y="36"/>
                  </a:lnTo>
                  <a:lnTo>
                    <a:pt x="47" y="56"/>
                  </a:lnTo>
                  <a:lnTo>
                    <a:pt x="48" y="71"/>
                  </a:lnTo>
                  <a:lnTo>
                    <a:pt x="47" y="86"/>
                  </a:lnTo>
                  <a:lnTo>
                    <a:pt x="41" y="100"/>
                  </a:lnTo>
                  <a:lnTo>
                    <a:pt x="35" y="109"/>
                  </a:lnTo>
                  <a:lnTo>
                    <a:pt x="29" y="117"/>
                  </a:lnTo>
                  <a:lnTo>
                    <a:pt x="29" y="119"/>
                  </a:lnTo>
                  <a:lnTo>
                    <a:pt x="35" y="115"/>
                  </a:lnTo>
                  <a:lnTo>
                    <a:pt x="45" y="106"/>
                  </a:lnTo>
                  <a:lnTo>
                    <a:pt x="52" y="92"/>
                  </a:lnTo>
                  <a:lnTo>
                    <a:pt x="58" y="73"/>
                  </a:lnTo>
                  <a:lnTo>
                    <a:pt x="56" y="52"/>
                  </a:lnTo>
                  <a:lnTo>
                    <a:pt x="50" y="40"/>
                  </a:lnTo>
                  <a:lnTo>
                    <a:pt x="43" y="29"/>
                  </a:lnTo>
                  <a:lnTo>
                    <a:pt x="33" y="17"/>
                  </a:lnTo>
                  <a:lnTo>
                    <a:pt x="18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0140" name="Freeform 36"/>
            <p:cNvSpPr>
              <a:spLocks/>
            </p:cNvSpPr>
            <p:nvPr/>
          </p:nvSpPr>
          <p:spPr bwMode="auto">
            <a:xfrm>
              <a:off x="2898" y="1047"/>
              <a:ext cx="39" cy="75"/>
            </a:xfrm>
            <a:custGeom>
              <a:avLst/>
              <a:gdLst>
                <a:gd name="T0" fmla="*/ 0 w 39"/>
                <a:gd name="T1" fmla="*/ 2 h 75"/>
                <a:gd name="T2" fmla="*/ 12 w 39"/>
                <a:gd name="T3" fmla="*/ 10 h 75"/>
                <a:gd name="T4" fmla="*/ 21 w 39"/>
                <a:gd name="T5" fmla="*/ 17 h 75"/>
                <a:gd name="T6" fmla="*/ 31 w 39"/>
                <a:gd name="T7" fmla="*/ 33 h 75"/>
                <a:gd name="T8" fmla="*/ 33 w 39"/>
                <a:gd name="T9" fmla="*/ 48 h 75"/>
                <a:gd name="T10" fmla="*/ 31 w 39"/>
                <a:gd name="T11" fmla="*/ 67 h 75"/>
                <a:gd name="T12" fmla="*/ 31 w 39"/>
                <a:gd name="T13" fmla="*/ 75 h 75"/>
                <a:gd name="T14" fmla="*/ 33 w 39"/>
                <a:gd name="T15" fmla="*/ 75 h 75"/>
                <a:gd name="T16" fmla="*/ 35 w 39"/>
                <a:gd name="T17" fmla="*/ 69 h 75"/>
                <a:gd name="T18" fmla="*/ 39 w 39"/>
                <a:gd name="T19" fmla="*/ 60 h 75"/>
                <a:gd name="T20" fmla="*/ 39 w 39"/>
                <a:gd name="T21" fmla="*/ 46 h 75"/>
                <a:gd name="T22" fmla="*/ 37 w 39"/>
                <a:gd name="T23" fmla="*/ 31 h 75"/>
                <a:gd name="T24" fmla="*/ 29 w 39"/>
                <a:gd name="T25" fmla="*/ 15 h 75"/>
                <a:gd name="T26" fmla="*/ 14 w 39"/>
                <a:gd name="T27" fmla="*/ 0 h 75"/>
                <a:gd name="T28" fmla="*/ 0 w 39"/>
                <a:gd name="T29" fmla="*/ 2 h 7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9"/>
                <a:gd name="T46" fmla="*/ 0 h 75"/>
                <a:gd name="T47" fmla="*/ 39 w 39"/>
                <a:gd name="T48" fmla="*/ 75 h 7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9" h="75">
                  <a:moveTo>
                    <a:pt x="0" y="2"/>
                  </a:moveTo>
                  <a:lnTo>
                    <a:pt x="12" y="10"/>
                  </a:lnTo>
                  <a:lnTo>
                    <a:pt x="21" y="17"/>
                  </a:lnTo>
                  <a:lnTo>
                    <a:pt x="31" y="33"/>
                  </a:lnTo>
                  <a:lnTo>
                    <a:pt x="33" y="48"/>
                  </a:lnTo>
                  <a:lnTo>
                    <a:pt x="31" y="67"/>
                  </a:lnTo>
                  <a:lnTo>
                    <a:pt x="31" y="75"/>
                  </a:lnTo>
                  <a:lnTo>
                    <a:pt x="33" y="75"/>
                  </a:lnTo>
                  <a:lnTo>
                    <a:pt x="35" y="69"/>
                  </a:lnTo>
                  <a:lnTo>
                    <a:pt x="39" y="60"/>
                  </a:lnTo>
                  <a:lnTo>
                    <a:pt x="39" y="46"/>
                  </a:lnTo>
                  <a:lnTo>
                    <a:pt x="37" y="31"/>
                  </a:lnTo>
                  <a:lnTo>
                    <a:pt x="29" y="15"/>
                  </a:lnTo>
                  <a:lnTo>
                    <a:pt x="14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0141" name="Freeform 37"/>
            <p:cNvSpPr>
              <a:spLocks/>
            </p:cNvSpPr>
            <p:nvPr/>
          </p:nvSpPr>
          <p:spPr bwMode="auto">
            <a:xfrm>
              <a:off x="2866" y="1965"/>
              <a:ext cx="207" cy="908"/>
            </a:xfrm>
            <a:custGeom>
              <a:avLst/>
              <a:gdLst>
                <a:gd name="T0" fmla="*/ 203 w 207"/>
                <a:gd name="T1" fmla="*/ 0 h 908"/>
                <a:gd name="T2" fmla="*/ 194 w 207"/>
                <a:gd name="T3" fmla="*/ 37 h 908"/>
                <a:gd name="T4" fmla="*/ 186 w 207"/>
                <a:gd name="T5" fmla="*/ 77 h 908"/>
                <a:gd name="T6" fmla="*/ 178 w 207"/>
                <a:gd name="T7" fmla="*/ 121 h 908"/>
                <a:gd name="T8" fmla="*/ 169 w 207"/>
                <a:gd name="T9" fmla="*/ 167 h 908"/>
                <a:gd name="T10" fmla="*/ 153 w 207"/>
                <a:gd name="T11" fmla="*/ 267 h 908"/>
                <a:gd name="T12" fmla="*/ 136 w 207"/>
                <a:gd name="T13" fmla="*/ 376 h 908"/>
                <a:gd name="T14" fmla="*/ 124 w 207"/>
                <a:gd name="T15" fmla="*/ 436 h 908"/>
                <a:gd name="T16" fmla="*/ 113 w 207"/>
                <a:gd name="T17" fmla="*/ 497 h 908"/>
                <a:gd name="T18" fmla="*/ 99 w 207"/>
                <a:gd name="T19" fmla="*/ 561 h 908"/>
                <a:gd name="T20" fmla="*/ 84 w 207"/>
                <a:gd name="T21" fmla="*/ 626 h 908"/>
                <a:gd name="T22" fmla="*/ 67 w 207"/>
                <a:gd name="T23" fmla="*/ 693 h 908"/>
                <a:gd name="T24" fmla="*/ 48 w 207"/>
                <a:gd name="T25" fmla="*/ 764 h 908"/>
                <a:gd name="T26" fmla="*/ 25 w 207"/>
                <a:gd name="T27" fmla="*/ 835 h 908"/>
                <a:gd name="T28" fmla="*/ 0 w 207"/>
                <a:gd name="T29" fmla="*/ 908 h 908"/>
                <a:gd name="T30" fmla="*/ 23 w 207"/>
                <a:gd name="T31" fmla="*/ 874 h 908"/>
                <a:gd name="T32" fmla="*/ 44 w 207"/>
                <a:gd name="T33" fmla="*/ 830 h 908"/>
                <a:gd name="T34" fmla="*/ 65 w 207"/>
                <a:gd name="T35" fmla="*/ 778 h 908"/>
                <a:gd name="T36" fmla="*/ 82 w 207"/>
                <a:gd name="T37" fmla="*/ 718 h 908"/>
                <a:gd name="T38" fmla="*/ 99 w 207"/>
                <a:gd name="T39" fmla="*/ 655 h 908"/>
                <a:gd name="T40" fmla="*/ 115 w 207"/>
                <a:gd name="T41" fmla="*/ 588 h 908"/>
                <a:gd name="T42" fmla="*/ 142 w 207"/>
                <a:gd name="T43" fmla="*/ 448 h 908"/>
                <a:gd name="T44" fmla="*/ 163 w 207"/>
                <a:gd name="T45" fmla="*/ 309 h 908"/>
                <a:gd name="T46" fmla="*/ 172 w 207"/>
                <a:gd name="T47" fmla="*/ 246 h 908"/>
                <a:gd name="T48" fmla="*/ 182 w 207"/>
                <a:gd name="T49" fmla="*/ 186 h 908"/>
                <a:gd name="T50" fmla="*/ 190 w 207"/>
                <a:gd name="T51" fmla="*/ 135 h 908"/>
                <a:gd name="T52" fmla="*/ 195 w 207"/>
                <a:gd name="T53" fmla="*/ 88 h 908"/>
                <a:gd name="T54" fmla="*/ 201 w 207"/>
                <a:gd name="T55" fmla="*/ 54 h 908"/>
                <a:gd name="T56" fmla="*/ 205 w 207"/>
                <a:gd name="T57" fmla="*/ 40 h 908"/>
                <a:gd name="T58" fmla="*/ 207 w 207"/>
                <a:gd name="T59" fmla="*/ 29 h 908"/>
                <a:gd name="T60" fmla="*/ 203 w 207"/>
                <a:gd name="T61" fmla="*/ 0 h 90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07"/>
                <a:gd name="T94" fmla="*/ 0 h 908"/>
                <a:gd name="T95" fmla="*/ 207 w 207"/>
                <a:gd name="T96" fmla="*/ 908 h 90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07" h="908">
                  <a:moveTo>
                    <a:pt x="203" y="0"/>
                  </a:moveTo>
                  <a:lnTo>
                    <a:pt x="194" y="37"/>
                  </a:lnTo>
                  <a:lnTo>
                    <a:pt x="186" y="77"/>
                  </a:lnTo>
                  <a:lnTo>
                    <a:pt x="178" y="121"/>
                  </a:lnTo>
                  <a:lnTo>
                    <a:pt x="169" y="167"/>
                  </a:lnTo>
                  <a:lnTo>
                    <a:pt x="153" y="267"/>
                  </a:lnTo>
                  <a:lnTo>
                    <a:pt x="136" y="376"/>
                  </a:lnTo>
                  <a:lnTo>
                    <a:pt x="124" y="436"/>
                  </a:lnTo>
                  <a:lnTo>
                    <a:pt x="113" y="497"/>
                  </a:lnTo>
                  <a:lnTo>
                    <a:pt x="99" y="561"/>
                  </a:lnTo>
                  <a:lnTo>
                    <a:pt x="84" y="626"/>
                  </a:lnTo>
                  <a:lnTo>
                    <a:pt x="67" y="693"/>
                  </a:lnTo>
                  <a:lnTo>
                    <a:pt x="48" y="764"/>
                  </a:lnTo>
                  <a:lnTo>
                    <a:pt x="25" y="835"/>
                  </a:lnTo>
                  <a:lnTo>
                    <a:pt x="0" y="908"/>
                  </a:lnTo>
                  <a:lnTo>
                    <a:pt x="23" y="874"/>
                  </a:lnTo>
                  <a:lnTo>
                    <a:pt x="44" y="830"/>
                  </a:lnTo>
                  <a:lnTo>
                    <a:pt x="65" y="778"/>
                  </a:lnTo>
                  <a:lnTo>
                    <a:pt x="82" y="718"/>
                  </a:lnTo>
                  <a:lnTo>
                    <a:pt x="99" y="655"/>
                  </a:lnTo>
                  <a:lnTo>
                    <a:pt x="115" y="588"/>
                  </a:lnTo>
                  <a:lnTo>
                    <a:pt x="142" y="448"/>
                  </a:lnTo>
                  <a:lnTo>
                    <a:pt x="163" y="309"/>
                  </a:lnTo>
                  <a:lnTo>
                    <a:pt x="172" y="246"/>
                  </a:lnTo>
                  <a:lnTo>
                    <a:pt x="182" y="186"/>
                  </a:lnTo>
                  <a:lnTo>
                    <a:pt x="190" y="135"/>
                  </a:lnTo>
                  <a:lnTo>
                    <a:pt x="195" y="88"/>
                  </a:lnTo>
                  <a:lnTo>
                    <a:pt x="201" y="54"/>
                  </a:lnTo>
                  <a:lnTo>
                    <a:pt x="205" y="40"/>
                  </a:lnTo>
                  <a:lnTo>
                    <a:pt x="207" y="29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0142" name="Freeform 38"/>
            <p:cNvSpPr>
              <a:spLocks/>
            </p:cNvSpPr>
            <p:nvPr/>
          </p:nvSpPr>
          <p:spPr bwMode="auto">
            <a:xfrm>
              <a:off x="3705" y="2000"/>
              <a:ext cx="188" cy="1167"/>
            </a:xfrm>
            <a:custGeom>
              <a:avLst/>
              <a:gdLst>
                <a:gd name="T0" fmla="*/ 188 w 188"/>
                <a:gd name="T1" fmla="*/ 0 h 1167"/>
                <a:gd name="T2" fmla="*/ 157 w 188"/>
                <a:gd name="T3" fmla="*/ 36 h 1167"/>
                <a:gd name="T4" fmla="*/ 132 w 188"/>
                <a:gd name="T5" fmla="*/ 76 h 1167"/>
                <a:gd name="T6" fmla="*/ 111 w 188"/>
                <a:gd name="T7" fmla="*/ 119 h 1167"/>
                <a:gd name="T8" fmla="*/ 92 w 188"/>
                <a:gd name="T9" fmla="*/ 163 h 1167"/>
                <a:gd name="T10" fmla="*/ 79 w 188"/>
                <a:gd name="T11" fmla="*/ 207 h 1167"/>
                <a:gd name="T12" fmla="*/ 67 w 188"/>
                <a:gd name="T13" fmla="*/ 251 h 1167"/>
                <a:gd name="T14" fmla="*/ 59 w 188"/>
                <a:gd name="T15" fmla="*/ 297 h 1167"/>
                <a:gd name="T16" fmla="*/ 56 w 188"/>
                <a:gd name="T17" fmla="*/ 343 h 1167"/>
                <a:gd name="T18" fmla="*/ 54 w 188"/>
                <a:gd name="T19" fmla="*/ 388 h 1167"/>
                <a:gd name="T20" fmla="*/ 54 w 188"/>
                <a:gd name="T21" fmla="*/ 430 h 1167"/>
                <a:gd name="T22" fmla="*/ 57 w 188"/>
                <a:gd name="T23" fmla="*/ 470 h 1167"/>
                <a:gd name="T24" fmla="*/ 61 w 188"/>
                <a:gd name="T25" fmla="*/ 509 h 1167"/>
                <a:gd name="T26" fmla="*/ 69 w 188"/>
                <a:gd name="T27" fmla="*/ 545 h 1167"/>
                <a:gd name="T28" fmla="*/ 79 w 188"/>
                <a:gd name="T29" fmla="*/ 578 h 1167"/>
                <a:gd name="T30" fmla="*/ 90 w 188"/>
                <a:gd name="T31" fmla="*/ 607 h 1167"/>
                <a:gd name="T32" fmla="*/ 102 w 188"/>
                <a:gd name="T33" fmla="*/ 630 h 1167"/>
                <a:gd name="T34" fmla="*/ 109 w 188"/>
                <a:gd name="T35" fmla="*/ 643 h 1167"/>
                <a:gd name="T36" fmla="*/ 113 w 188"/>
                <a:gd name="T37" fmla="*/ 656 h 1167"/>
                <a:gd name="T38" fmla="*/ 111 w 188"/>
                <a:gd name="T39" fmla="*/ 681 h 1167"/>
                <a:gd name="T40" fmla="*/ 102 w 188"/>
                <a:gd name="T41" fmla="*/ 703 h 1167"/>
                <a:gd name="T42" fmla="*/ 86 w 188"/>
                <a:gd name="T43" fmla="*/ 724 h 1167"/>
                <a:gd name="T44" fmla="*/ 44 w 188"/>
                <a:gd name="T45" fmla="*/ 766 h 1167"/>
                <a:gd name="T46" fmla="*/ 27 w 188"/>
                <a:gd name="T47" fmla="*/ 791 h 1167"/>
                <a:gd name="T48" fmla="*/ 11 w 188"/>
                <a:gd name="T49" fmla="*/ 818 h 1167"/>
                <a:gd name="T50" fmla="*/ 8 w 188"/>
                <a:gd name="T51" fmla="*/ 833 h 1167"/>
                <a:gd name="T52" fmla="*/ 4 w 188"/>
                <a:gd name="T53" fmla="*/ 852 h 1167"/>
                <a:gd name="T54" fmla="*/ 0 w 188"/>
                <a:gd name="T55" fmla="*/ 897 h 1167"/>
                <a:gd name="T56" fmla="*/ 2 w 188"/>
                <a:gd name="T57" fmla="*/ 948 h 1167"/>
                <a:gd name="T58" fmla="*/ 6 w 188"/>
                <a:gd name="T59" fmla="*/ 1000 h 1167"/>
                <a:gd name="T60" fmla="*/ 9 w 188"/>
                <a:gd name="T61" fmla="*/ 1050 h 1167"/>
                <a:gd name="T62" fmla="*/ 13 w 188"/>
                <a:gd name="T63" fmla="*/ 1096 h 1167"/>
                <a:gd name="T64" fmla="*/ 17 w 188"/>
                <a:gd name="T65" fmla="*/ 1135 h 1167"/>
                <a:gd name="T66" fmla="*/ 17 w 188"/>
                <a:gd name="T67" fmla="*/ 1162 h 1167"/>
                <a:gd name="T68" fmla="*/ 19 w 188"/>
                <a:gd name="T69" fmla="*/ 1167 h 1167"/>
                <a:gd name="T70" fmla="*/ 23 w 188"/>
                <a:gd name="T71" fmla="*/ 1162 h 1167"/>
                <a:gd name="T72" fmla="*/ 31 w 188"/>
                <a:gd name="T73" fmla="*/ 1150 h 1167"/>
                <a:gd name="T74" fmla="*/ 42 w 188"/>
                <a:gd name="T75" fmla="*/ 1133 h 1167"/>
                <a:gd name="T76" fmla="*/ 54 w 188"/>
                <a:gd name="T77" fmla="*/ 1110 h 1167"/>
                <a:gd name="T78" fmla="*/ 69 w 188"/>
                <a:gd name="T79" fmla="*/ 1081 h 1167"/>
                <a:gd name="T80" fmla="*/ 100 w 188"/>
                <a:gd name="T81" fmla="*/ 1018 h 1167"/>
                <a:gd name="T82" fmla="*/ 132 w 188"/>
                <a:gd name="T83" fmla="*/ 952 h 1167"/>
                <a:gd name="T84" fmla="*/ 148 w 188"/>
                <a:gd name="T85" fmla="*/ 921 h 1167"/>
                <a:gd name="T86" fmla="*/ 161 w 188"/>
                <a:gd name="T87" fmla="*/ 893 h 1167"/>
                <a:gd name="T88" fmla="*/ 173 w 188"/>
                <a:gd name="T89" fmla="*/ 870 h 1167"/>
                <a:gd name="T90" fmla="*/ 180 w 188"/>
                <a:gd name="T91" fmla="*/ 850 h 1167"/>
                <a:gd name="T92" fmla="*/ 186 w 188"/>
                <a:gd name="T93" fmla="*/ 839 h 1167"/>
                <a:gd name="T94" fmla="*/ 188 w 188"/>
                <a:gd name="T95" fmla="*/ 835 h 1167"/>
                <a:gd name="T96" fmla="*/ 188 w 188"/>
                <a:gd name="T97" fmla="*/ 0 h 116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88"/>
                <a:gd name="T148" fmla="*/ 0 h 1167"/>
                <a:gd name="T149" fmla="*/ 188 w 188"/>
                <a:gd name="T150" fmla="*/ 1167 h 116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88" h="1167">
                  <a:moveTo>
                    <a:pt x="188" y="0"/>
                  </a:moveTo>
                  <a:lnTo>
                    <a:pt x="157" y="36"/>
                  </a:lnTo>
                  <a:lnTo>
                    <a:pt x="132" y="76"/>
                  </a:lnTo>
                  <a:lnTo>
                    <a:pt x="111" y="119"/>
                  </a:lnTo>
                  <a:lnTo>
                    <a:pt x="92" y="163"/>
                  </a:lnTo>
                  <a:lnTo>
                    <a:pt x="79" y="207"/>
                  </a:lnTo>
                  <a:lnTo>
                    <a:pt x="67" y="251"/>
                  </a:lnTo>
                  <a:lnTo>
                    <a:pt x="59" y="297"/>
                  </a:lnTo>
                  <a:lnTo>
                    <a:pt x="56" y="343"/>
                  </a:lnTo>
                  <a:lnTo>
                    <a:pt x="54" y="388"/>
                  </a:lnTo>
                  <a:lnTo>
                    <a:pt x="54" y="430"/>
                  </a:lnTo>
                  <a:lnTo>
                    <a:pt x="57" y="470"/>
                  </a:lnTo>
                  <a:lnTo>
                    <a:pt x="61" y="509"/>
                  </a:lnTo>
                  <a:lnTo>
                    <a:pt x="69" y="545"/>
                  </a:lnTo>
                  <a:lnTo>
                    <a:pt x="79" y="578"/>
                  </a:lnTo>
                  <a:lnTo>
                    <a:pt x="90" y="607"/>
                  </a:lnTo>
                  <a:lnTo>
                    <a:pt x="102" y="630"/>
                  </a:lnTo>
                  <a:lnTo>
                    <a:pt x="109" y="643"/>
                  </a:lnTo>
                  <a:lnTo>
                    <a:pt x="113" y="656"/>
                  </a:lnTo>
                  <a:lnTo>
                    <a:pt x="111" y="681"/>
                  </a:lnTo>
                  <a:lnTo>
                    <a:pt x="102" y="703"/>
                  </a:lnTo>
                  <a:lnTo>
                    <a:pt x="86" y="724"/>
                  </a:lnTo>
                  <a:lnTo>
                    <a:pt x="44" y="766"/>
                  </a:lnTo>
                  <a:lnTo>
                    <a:pt x="27" y="791"/>
                  </a:lnTo>
                  <a:lnTo>
                    <a:pt x="11" y="818"/>
                  </a:lnTo>
                  <a:lnTo>
                    <a:pt x="8" y="833"/>
                  </a:lnTo>
                  <a:lnTo>
                    <a:pt x="4" y="852"/>
                  </a:lnTo>
                  <a:lnTo>
                    <a:pt x="0" y="897"/>
                  </a:lnTo>
                  <a:lnTo>
                    <a:pt x="2" y="948"/>
                  </a:lnTo>
                  <a:lnTo>
                    <a:pt x="6" y="1000"/>
                  </a:lnTo>
                  <a:lnTo>
                    <a:pt x="9" y="1050"/>
                  </a:lnTo>
                  <a:lnTo>
                    <a:pt x="13" y="1096"/>
                  </a:lnTo>
                  <a:lnTo>
                    <a:pt x="17" y="1135"/>
                  </a:lnTo>
                  <a:lnTo>
                    <a:pt x="17" y="1162"/>
                  </a:lnTo>
                  <a:lnTo>
                    <a:pt x="19" y="1167"/>
                  </a:lnTo>
                  <a:lnTo>
                    <a:pt x="23" y="1162"/>
                  </a:lnTo>
                  <a:lnTo>
                    <a:pt x="31" y="1150"/>
                  </a:lnTo>
                  <a:lnTo>
                    <a:pt x="42" y="1133"/>
                  </a:lnTo>
                  <a:lnTo>
                    <a:pt x="54" y="1110"/>
                  </a:lnTo>
                  <a:lnTo>
                    <a:pt x="69" y="1081"/>
                  </a:lnTo>
                  <a:lnTo>
                    <a:pt x="100" y="1018"/>
                  </a:lnTo>
                  <a:lnTo>
                    <a:pt x="132" y="952"/>
                  </a:lnTo>
                  <a:lnTo>
                    <a:pt x="148" y="921"/>
                  </a:lnTo>
                  <a:lnTo>
                    <a:pt x="161" y="893"/>
                  </a:lnTo>
                  <a:lnTo>
                    <a:pt x="173" y="870"/>
                  </a:lnTo>
                  <a:lnTo>
                    <a:pt x="180" y="850"/>
                  </a:lnTo>
                  <a:lnTo>
                    <a:pt x="186" y="839"/>
                  </a:lnTo>
                  <a:lnTo>
                    <a:pt x="188" y="835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0143" name="Freeform 39"/>
            <p:cNvSpPr>
              <a:spLocks/>
            </p:cNvSpPr>
            <p:nvPr/>
          </p:nvSpPr>
          <p:spPr bwMode="auto">
            <a:xfrm>
              <a:off x="2741" y="1552"/>
              <a:ext cx="142" cy="215"/>
            </a:xfrm>
            <a:custGeom>
              <a:avLst/>
              <a:gdLst>
                <a:gd name="T0" fmla="*/ 142 w 142"/>
                <a:gd name="T1" fmla="*/ 0 h 215"/>
                <a:gd name="T2" fmla="*/ 121 w 142"/>
                <a:gd name="T3" fmla="*/ 31 h 215"/>
                <a:gd name="T4" fmla="*/ 103 w 142"/>
                <a:gd name="T5" fmla="*/ 60 h 215"/>
                <a:gd name="T6" fmla="*/ 92 w 142"/>
                <a:gd name="T7" fmla="*/ 83 h 215"/>
                <a:gd name="T8" fmla="*/ 80 w 142"/>
                <a:gd name="T9" fmla="*/ 104 h 215"/>
                <a:gd name="T10" fmla="*/ 59 w 142"/>
                <a:gd name="T11" fmla="*/ 138 h 215"/>
                <a:gd name="T12" fmla="*/ 46 w 142"/>
                <a:gd name="T13" fmla="*/ 152 h 215"/>
                <a:gd name="T14" fmla="*/ 27 w 142"/>
                <a:gd name="T15" fmla="*/ 165 h 215"/>
                <a:gd name="T16" fmla="*/ 15 w 142"/>
                <a:gd name="T17" fmla="*/ 175 h 215"/>
                <a:gd name="T18" fmla="*/ 7 w 142"/>
                <a:gd name="T19" fmla="*/ 183 h 215"/>
                <a:gd name="T20" fmla="*/ 0 w 142"/>
                <a:gd name="T21" fmla="*/ 200 h 215"/>
                <a:gd name="T22" fmla="*/ 0 w 142"/>
                <a:gd name="T23" fmla="*/ 211 h 215"/>
                <a:gd name="T24" fmla="*/ 2 w 142"/>
                <a:gd name="T25" fmla="*/ 215 h 215"/>
                <a:gd name="T26" fmla="*/ 4 w 142"/>
                <a:gd name="T27" fmla="*/ 213 h 215"/>
                <a:gd name="T28" fmla="*/ 9 w 142"/>
                <a:gd name="T29" fmla="*/ 209 h 215"/>
                <a:gd name="T30" fmla="*/ 29 w 142"/>
                <a:gd name="T31" fmla="*/ 196 h 215"/>
                <a:gd name="T32" fmla="*/ 50 w 142"/>
                <a:gd name="T33" fmla="*/ 186 h 215"/>
                <a:gd name="T34" fmla="*/ 61 w 142"/>
                <a:gd name="T35" fmla="*/ 186 h 215"/>
                <a:gd name="T36" fmla="*/ 71 w 142"/>
                <a:gd name="T37" fmla="*/ 188 h 215"/>
                <a:gd name="T38" fmla="*/ 79 w 142"/>
                <a:gd name="T39" fmla="*/ 190 h 215"/>
                <a:gd name="T40" fmla="*/ 82 w 142"/>
                <a:gd name="T41" fmla="*/ 186 h 215"/>
                <a:gd name="T42" fmla="*/ 84 w 142"/>
                <a:gd name="T43" fmla="*/ 177 h 215"/>
                <a:gd name="T44" fmla="*/ 86 w 142"/>
                <a:gd name="T45" fmla="*/ 163 h 215"/>
                <a:gd name="T46" fmla="*/ 90 w 142"/>
                <a:gd name="T47" fmla="*/ 129 h 215"/>
                <a:gd name="T48" fmla="*/ 94 w 142"/>
                <a:gd name="T49" fmla="*/ 110 h 215"/>
                <a:gd name="T50" fmla="*/ 102 w 142"/>
                <a:gd name="T51" fmla="*/ 90 h 215"/>
                <a:gd name="T52" fmla="*/ 142 w 142"/>
                <a:gd name="T53" fmla="*/ 0 h 2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2"/>
                <a:gd name="T82" fmla="*/ 0 h 215"/>
                <a:gd name="T83" fmla="*/ 142 w 142"/>
                <a:gd name="T84" fmla="*/ 215 h 21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2" h="215">
                  <a:moveTo>
                    <a:pt x="142" y="0"/>
                  </a:moveTo>
                  <a:lnTo>
                    <a:pt x="121" y="31"/>
                  </a:lnTo>
                  <a:lnTo>
                    <a:pt x="103" y="60"/>
                  </a:lnTo>
                  <a:lnTo>
                    <a:pt x="92" y="83"/>
                  </a:lnTo>
                  <a:lnTo>
                    <a:pt x="80" y="104"/>
                  </a:lnTo>
                  <a:lnTo>
                    <a:pt x="59" y="138"/>
                  </a:lnTo>
                  <a:lnTo>
                    <a:pt x="46" y="152"/>
                  </a:lnTo>
                  <a:lnTo>
                    <a:pt x="27" y="165"/>
                  </a:lnTo>
                  <a:lnTo>
                    <a:pt x="15" y="175"/>
                  </a:lnTo>
                  <a:lnTo>
                    <a:pt x="7" y="183"/>
                  </a:lnTo>
                  <a:lnTo>
                    <a:pt x="0" y="200"/>
                  </a:lnTo>
                  <a:lnTo>
                    <a:pt x="0" y="211"/>
                  </a:lnTo>
                  <a:lnTo>
                    <a:pt x="2" y="215"/>
                  </a:lnTo>
                  <a:lnTo>
                    <a:pt x="4" y="213"/>
                  </a:lnTo>
                  <a:lnTo>
                    <a:pt x="9" y="209"/>
                  </a:lnTo>
                  <a:lnTo>
                    <a:pt x="29" y="196"/>
                  </a:lnTo>
                  <a:lnTo>
                    <a:pt x="50" y="186"/>
                  </a:lnTo>
                  <a:lnTo>
                    <a:pt x="61" y="186"/>
                  </a:lnTo>
                  <a:lnTo>
                    <a:pt x="71" y="188"/>
                  </a:lnTo>
                  <a:lnTo>
                    <a:pt x="79" y="190"/>
                  </a:lnTo>
                  <a:lnTo>
                    <a:pt x="82" y="186"/>
                  </a:lnTo>
                  <a:lnTo>
                    <a:pt x="84" y="177"/>
                  </a:lnTo>
                  <a:lnTo>
                    <a:pt x="86" y="163"/>
                  </a:lnTo>
                  <a:lnTo>
                    <a:pt x="90" y="129"/>
                  </a:lnTo>
                  <a:lnTo>
                    <a:pt x="94" y="110"/>
                  </a:lnTo>
                  <a:lnTo>
                    <a:pt x="102" y="9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0144" name="Freeform 40"/>
            <p:cNvSpPr>
              <a:spLocks/>
            </p:cNvSpPr>
            <p:nvPr/>
          </p:nvSpPr>
          <p:spPr bwMode="auto">
            <a:xfrm>
              <a:off x="3204" y="1301"/>
              <a:ext cx="61" cy="192"/>
            </a:xfrm>
            <a:custGeom>
              <a:avLst/>
              <a:gdLst>
                <a:gd name="T0" fmla="*/ 59 w 61"/>
                <a:gd name="T1" fmla="*/ 0 h 192"/>
                <a:gd name="T2" fmla="*/ 61 w 61"/>
                <a:gd name="T3" fmla="*/ 21 h 192"/>
                <a:gd name="T4" fmla="*/ 59 w 61"/>
                <a:gd name="T5" fmla="*/ 48 h 192"/>
                <a:gd name="T6" fmla="*/ 53 w 61"/>
                <a:gd name="T7" fmla="*/ 73 h 192"/>
                <a:gd name="T8" fmla="*/ 46 w 61"/>
                <a:gd name="T9" fmla="*/ 84 h 192"/>
                <a:gd name="T10" fmla="*/ 36 w 61"/>
                <a:gd name="T11" fmla="*/ 94 h 192"/>
                <a:gd name="T12" fmla="*/ 26 w 61"/>
                <a:gd name="T13" fmla="*/ 103 h 192"/>
                <a:gd name="T14" fmla="*/ 21 w 61"/>
                <a:gd name="T15" fmla="*/ 115 h 192"/>
                <a:gd name="T16" fmla="*/ 17 w 61"/>
                <a:gd name="T17" fmla="*/ 142 h 192"/>
                <a:gd name="T18" fmla="*/ 15 w 61"/>
                <a:gd name="T19" fmla="*/ 169 h 192"/>
                <a:gd name="T20" fmla="*/ 11 w 61"/>
                <a:gd name="T21" fmla="*/ 182 h 192"/>
                <a:gd name="T22" fmla="*/ 3 w 61"/>
                <a:gd name="T23" fmla="*/ 192 h 192"/>
                <a:gd name="T24" fmla="*/ 5 w 61"/>
                <a:gd name="T25" fmla="*/ 178 h 192"/>
                <a:gd name="T26" fmla="*/ 5 w 61"/>
                <a:gd name="T27" fmla="*/ 163 h 192"/>
                <a:gd name="T28" fmla="*/ 0 w 61"/>
                <a:gd name="T29" fmla="*/ 134 h 192"/>
                <a:gd name="T30" fmla="*/ 2 w 61"/>
                <a:gd name="T31" fmla="*/ 103 h 192"/>
                <a:gd name="T32" fmla="*/ 5 w 61"/>
                <a:gd name="T33" fmla="*/ 88 h 192"/>
                <a:gd name="T34" fmla="*/ 17 w 61"/>
                <a:gd name="T35" fmla="*/ 74 h 192"/>
                <a:gd name="T36" fmla="*/ 28 w 61"/>
                <a:gd name="T37" fmla="*/ 61 h 192"/>
                <a:gd name="T38" fmla="*/ 36 w 61"/>
                <a:gd name="T39" fmla="*/ 50 h 192"/>
                <a:gd name="T40" fmla="*/ 44 w 61"/>
                <a:gd name="T41" fmla="*/ 28 h 192"/>
                <a:gd name="T42" fmla="*/ 46 w 61"/>
                <a:gd name="T43" fmla="*/ 11 h 192"/>
                <a:gd name="T44" fmla="*/ 50 w 61"/>
                <a:gd name="T45" fmla="*/ 0 h 192"/>
                <a:gd name="T46" fmla="*/ 59 w 61"/>
                <a:gd name="T47" fmla="*/ 0 h 19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1"/>
                <a:gd name="T73" fmla="*/ 0 h 192"/>
                <a:gd name="T74" fmla="*/ 61 w 61"/>
                <a:gd name="T75" fmla="*/ 192 h 19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1" h="192">
                  <a:moveTo>
                    <a:pt x="59" y="0"/>
                  </a:moveTo>
                  <a:lnTo>
                    <a:pt x="61" y="21"/>
                  </a:lnTo>
                  <a:lnTo>
                    <a:pt x="59" y="48"/>
                  </a:lnTo>
                  <a:lnTo>
                    <a:pt x="53" y="73"/>
                  </a:lnTo>
                  <a:lnTo>
                    <a:pt x="46" y="84"/>
                  </a:lnTo>
                  <a:lnTo>
                    <a:pt x="36" y="94"/>
                  </a:lnTo>
                  <a:lnTo>
                    <a:pt x="26" y="103"/>
                  </a:lnTo>
                  <a:lnTo>
                    <a:pt x="21" y="115"/>
                  </a:lnTo>
                  <a:lnTo>
                    <a:pt x="17" y="142"/>
                  </a:lnTo>
                  <a:lnTo>
                    <a:pt x="15" y="169"/>
                  </a:lnTo>
                  <a:lnTo>
                    <a:pt x="11" y="182"/>
                  </a:lnTo>
                  <a:lnTo>
                    <a:pt x="3" y="192"/>
                  </a:lnTo>
                  <a:lnTo>
                    <a:pt x="5" y="178"/>
                  </a:lnTo>
                  <a:lnTo>
                    <a:pt x="5" y="163"/>
                  </a:lnTo>
                  <a:lnTo>
                    <a:pt x="0" y="134"/>
                  </a:lnTo>
                  <a:lnTo>
                    <a:pt x="2" y="103"/>
                  </a:lnTo>
                  <a:lnTo>
                    <a:pt x="5" y="88"/>
                  </a:lnTo>
                  <a:lnTo>
                    <a:pt x="17" y="74"/>
                  </a:lnTo>
                  <a:lnTo>
                    <a:pt x="28" y="61"/>
                  </a:lnTo>
                  <a:lnTo>
                    <a:pt x="36" y="50"/>
                  </a:lnTo>
                  <a:lnTo>
                    <a:pt x="44" y="28"/>
                  </a:lnTo>
                  <a:lnTo>
                    <a:pt x="46" y="11"/>
                  </a:lnTo>
                  <a:lnTo>
                    <a:pt x="50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0145" name="Freeform 41"/>
            <p:cNvSpPr>
              <a:spLocks/>
            </p:cNvSpPr>
            <p:nvPr/>
          </p:nvSpPr>
          <p:spPr bwMode="auto">
            <a:xfrm>
              <a:off x="3044" y="1320"/>
              <a:ext cx="46" cy="103"/>
            </a:xfrm>
            <a:custGeom>
              <a:avLst/>
              <a:gdLst>
                <a:gd name="T0" fmla="*/ 0 w 46"/>
                <a:gd name="T1" fmla="*/ 6 h 103"/>
                <a:gd name="T2" fmla="*/ 46 w 46"/>
                <a:gd name="T3" fmla="*/ 103 h 103"/>
                <a:gd name="T4" fmla="*/ 46 w 46"/>
                <a:gd name="T5" fmla="*/ 86 h 103"/>
                <a:gd name="T6" fmla="*/ 10 w 46"/>
                <a:gd name="T7" fmla="*/ 0 h 103"/>
                <a:gd name="T8" fmla="*/ 0 w 46"/>
                <a:gd name="T9" fmla="*/ 6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"/>
                <a:gd name="T16" fmla="*/ 0 h 103"/>
                <a:gd name="T17" fmla="*/ 46 w 46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" h="103">
                  <a:moveTo>
                    <a:pt x="0" y="6"/>
                  </a:moveTo>
                  <a:lnTo>
                    <a:pt x="46" y="103"/>
                  </a:lnTo>
                  <a:lnTo>
                    <a:pt x="46" y="86"/>
                  </a:lnTo>
                  <a:lnTo>
                    <a:pt x="1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0146" name="Freeform 42"/>
            <p:cNvSpPr>
              <a:spLocks/>
            </p:cNvSpPr>
            <p:nvPr/>
          </p:nvSpPr>
          <p:spPr bwMode="auto">
            <a:xfrm>
              <a:off x="3004" y="1343"/>
              <a:ext cx="46" cy="104"/>
            </a:xfrm>
            <a:custGeom>
              <a:avLst/>
              <a:gdLst>
                <a:gd name="T0" fmla="*/ 0 w 46"/>
                <a:gd name="T1" fmla="*/ 6 h 104"/>
                <a:gd name="T2" fmla="*/ 46 w 46"/>
                <a:gd name="T3" fmla="*/ 104 h 104"/>
                <a:gd name="T4" fmla="*/ 46 w 46"/>
                <a:gd name="T5" fmla="*/ 86 h 104"/>
                <a:gd name="T6" fmla="*/ 9 w 46"/>
                <a:gd name="T7" fmla="*/ 0 h 104"/>
                <a:gd name="T8" fmla="*/ 0 w 46"/>
                <a:gd name="T9" fmla="*/ 6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"/>
                <a:gd name="T16" fmla="*/ 0 h 104"/>
                <a:gd name="T17" fmla="*/ 46 w 46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" h="104">
                  <a:moveTo>
                    <a:pt x="0" y="6"/>
                  </a:moveTo>
                  <a:lnTo>
                    <a:pt x="46" y="104"/>
                  </a:lnTo>
                  <a:lnTo>
                    <a:pt x="46" y="86"/>
                  </a:lnTo>
                  <a:lnTo>
                    <a:pt x="9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0147" name="Freeform 43"/>
            <p:cNvSpPr>
              <a:spLocks/>
            </p:cNvSpPr>
            <p:nvPr/>
          </p:nvSpPr>
          <p:spPr bwMode="auto">
            <a:xfrm>
              <a:off x="2964" y="1372"/>
              <a:ext cx="55" cy="117"/>
            </a:xfrm>
            <a:custGeom>
              <a:avLst/>
              <a:gdLst>
                <a:gd name="T0" fmla="*/ 0 w 55"/>
                <a:gd name="T1" fmla="*/ 5 h 117"/>
                <a:gd name="T2" fmla="*/ 55 w 55"/>
                <a:gd name="T3" fmla="*/ 117 h 117"/>
                <a:gd name="T4" fmla="*/ 55 w 55"/>
                <a:gd name="T5" fmla="*/ 101 h 117"/>
                <a:gd name="T6" fmla="*/ 9 w 55"/>
                <a:gd name="T7" fmla="*/ 0 h 117"/>
                <a:gd name="T8" fmla="*/ 0 w 55"/>
                <a:gd name="T9" fmla="*/ 5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"/>
                <a:gd name="T16" fmla="*/ 0 h 117"/>
                <a:gd name="T17" fmla="*/ 55 w 55"/>
                <a:gd name="T18" fmla="*/ 117 h 1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" h="117">
                  <a:moveTo>
                    <a:pt x="0" y="5"/>
                  </a:moveTo>
                  <a:lnTo>
                    <a:pt x="55" y="117"/>
                  </a:lnTo>
                  <a:lnTo>
                    <a:pt x="55" y="101"/>
                  </a:lnTo>
                  <a:lnTo>
                    <a:pt x="9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0148" name="Freeform 44"/>
            <p:cNvSpPr>
              <a:spLocks/>
            </p:cNvSpPr>
            <p:nvPr/>
          </p:nvSpPr>
          <p:spPr bwMode="auto">
            <a:xfrm>
              <a:off x="2948" y="1423"/>
              <a:ext cx="31" cy="95"/>
            </a:xfrm>
            <a:custGeom>
              <a:avLst/>
              <a:gdLst>
                <a:gd name="T0" fmla="*/ 0 w 31"/>
                <a:gd name="T1" fmla="*/ 22 h 95"/>
                <a:gd name="T2" fmla="*/ 31 w 31"/>
                <a:gd name="T3" fmla="*/ 95 h 95"/>
                <a:gd name="T4" fmla="*/ 31 w 31"/>
                <a:gd name="T5" fmla="*/ 64 h 95"/>
                <a:gd name="T6" fmla="*/ 4 w 31"/>
                <a:gd name="T7" fmla="*/ 0 h 95"/>
                <a:gd name="T8" fmla="*/ 0 w 31"/>
                <a:gd name="T9" fmla="*/ 22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95"/>
                <a:gd name="T17" fmla="*/ 31 w 31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95">
                  <a:moveTo>
                    <a:pt x="0" y="22"/>
                  </a:moveTo>
                  <a:lnTo>
                    <a:pt x="31" y="95"/>
                  </a:lnTo>
                  <a:lnTo>
                    <a:pt x="31" y="64"/>
                  </a:lnTo>
                  <a:lnTo>
                    <a:pt x="4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0149" name="Freeform 45"/>
            <p:cNvSpPr>
              <a:spLocks/>
            </p:cNvSpPr>
            <p:nvPr/>
          </p:nvSpPr>
          <p:spPr bwMode="auto">
            <a:xfrm>
              <a:off x="2933" y="1341"/>
              <a:ext cx="98" cy="148"/>
            </a:xfrm>
            <a:custGeom>
              <a:avLst/>
              <a:gdLst>
                <a:gd name="T0" fmla="*/ 0 w 98"/>
                <a:gd name="T1" fmla="*/ 146 h 148"/>
                <a:gd name="T2" fmla="*/ 82 w 98"/>
                <a:gd name="T3" fmla="*/ 0 h 148"/>
                <a:gd name="T4" fmla="*/ 98 w 98"/>
                <a:gd name="T5" fmla="*/ 4 h 148"/>
                <a:gd name="T6" fmla="*/ 4 w 98"/>
                <a:gd name="T7" fmla="*/ 148 h 148"/>
                <a:gd name="T8" fmla="*/ 0 w 98"/>
                <a:gd name="T9" fmla="*/ 146 h 1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8"/>
                <a:gd name="T16" fmla="*/ 0 h 148"/>
                <a:gd name="T17" fmla="*/ 98 w 98"/>
                <a:gd name="T18" fmla="*/ 148 h 1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8" h="148">
                  <a:moveTo>
                    <a:pt x="0" y="146"/>
                  </a:moveTo>
                  <a:lnTo>
                    <a:pt x="82" y="0"/>
                  </a:lnTo>
                  <a:lnTo>
                    <a:pt x="98" y="4"/>
                  </a:lnTo>
                  <a:lnTo>
                    <a:pt x="4" y="148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0150" name="Freeform 46"/>
            <p:cNvSpPr>
              <a:spLocks/>
            </p:cNvSpPr>
            <p:nvPr/>
          </p:nvSpPr>
          <p:spPr bwMode="auto">
            <a:xfrm>
              <a:off x="2965" y="1324"/>
              <a:ext cx="104" cy="163"/>
            </a:xfrm>
            <a:custGeom>
              <a:avLst/>
              <a:gdLst>
                <a:gd name="T0" fmla="*/ 0 w 104"/>
                <a:gd name="T1" fmla="*/ 147 h 163"/>
                <a:gd name="T2" fmla="*/ 95 w 104"/>
                <a:gd name="T3" fmla="*/ 3 h 163"/>
                <a:gd name="T4" fmla="*/ 104 w 104"/>
                <a:gd name="T5" fmla="*/ 0 h 163"/>
                <a:gd name="T6" fmla="*/ 2 w 104"/>
                <a:gd name="T7" fmla="*/ 163 h 163"/>
                <a:gd name="T8" fmla="*/ 0 w 104"/>
                <a:gd name="T9" fmla="*/ 147 h 1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163"/>
                <a:gd name="T17" fmla="*/ 104 w 104"/>
                <a:gd name="T18" fmla="*/ 163 h 1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163">
                  <a:moveTo>
                    <a:pt x="0" y="147"/>
                  </a:moveTo>
                  <a:lnTo>
                    <a:pt x="95" y="3"/>
                  </a:lnTo>
                  <a:lnTo>
                    <a:pt x="104" y="0"/>
                  </a:lnTo>
                  <a:lnTo>
                    <a:pt x="2" y="163"/>
                  </a:lnTo>
                  <a:lnTo>
                    <a:pt x="0" y="14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0151" name="Freeform 47"/>
            <p:cNvSpPr>
              <a:spLocks/>
            </p:cNvSpPr>
            <p:nvPr/>
          </p:nvSpPr>
          <p:spPr bwMode="auto">
            <a:xfrm>
              <a:off x="3008" y="1243"/>
              <a:ext cx="121" cy="225"/>
            </a:xfrm>
            <a:custGeom>
              <a:avLst/>
              <a:gdLst>
                <a:gd name="T0" fmla="*/ 0 w 121"/>
                <a:gd name="T1" fmla="*/ 225 h 225"/>
                <a:gd name="T2" fmla="*/ 121 w 121"/>
                <a:gd name="T3" fmla="*/ 0 h 225"/>
                <a:gd name="T4" fmla="*/ 121 w 121"/>
                <a:gd name="T5" fmla="*/ 15 h 225"/>
                <a:gd name="T6" fmla="*/ 15 w 121"/>
                <a:gd name="T7" fmla="*/ 219 h 225"/>
                <a:gd name="T8" fmla="*/ 0 w 121"/>
                <a:gd name="T9" fmla="*/ 225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1"/>
                <a:gd name="T16" fmla="*/ 0 h 225"/>
                <a:gd name="T17" fmla="*/ 121 w 121"/>
                <a:gd name="T18" fmla="*/ 225 h 2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1" h="225">
                  <a:moveTo>
                    <a:pt x="0" y="225"/>
                  </a:moveTo>
                  <a:lnTo>
                    <a:pt x="121" y="0"/>
                  </a:lnTo>
                  <a:lnTo>
                    <a:pt x="121" y="15"/>
                  </a:lnTo>
                  <a:lnTo>
                    <a:pt x="15" y="219"/>
                  </a:lnTo>
                  <a:lnTo>
                    <a:pt x="0" y="22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0152" name="Freeform 48"/>
            <p:cNvSpPr>
              <a:spLocks/>
            </p:cNvSpPr>
            <p:nvPr/>
          </p:nvSpPr>
          <p:spPr bwMode="auto">
            <a:xfrm>
              <a:off x="3048" y="1143"/>
              <a:ext cx="71" cy="196"/>
            </a:xfrm>
            <a:custGeom>
              <a:avLst/>
              <a:gdLst>
                <a:gd name="T0" fmla="*/ 0 w 71"/>
                <a:gd name="T1" fmla="*/ 4 h 196"/>
                <a:gd name="T2" fmla="*/ 71 w 71"/>
                <a:gd name="T3" fmla="*/ 196 h 196"/>
                <a:gd name="T4" fmla="*/ 71 w 71"/>
                <a:gd name="T5" fmla="*/ 177 h 196"/>
                <a:gd name="T6" fmla="*/ 15 w 71"/>
                <a:gd name="T7" fmla="*/ 0 h 196"/>
                <a:gd name="T8" fmla="*/ 0 w 71"/>
                <a:gd name="T9" fmla="*/ 4 h 1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"/>
                <a:gd name="T16" fmla="*/ 0 h 196"/>
                <a:gd name="T17" fmla="*/ 71 w 71"/>
                <a:gd name="T18" fmla="*/ 196 h 1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" h="196">
                  <a:moveTo>
                    <a:pt x="0" y="4"/>
                  </a:moveTo>
                  <a:lnTo>
                    <a:pt x="71" y="196"/>
                  </a:lnTo>
                  <a:lnTo>
                    <a:pt x="71" y="177"/>
                  </a:lnTo>
                  <a:lnTo>
                    <a:pt x="1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0153" name="Freeform 49"/>
            <p:cNvSpPr>
              <a:spLocks/>
            </p:cNvSpPr>
            <p:nvPr/>
          </p:nvSpPr>
          <p:spPr bwMode="auto">
            <a:xfrm>
              <a:off x="3083" y="1149"/>
              <a:ext cx="59" cy="159"/>
            </a:xfrm>
            <a:custGeom>
              <a:avLst/>
              <a:gdLst>
                <a:gd name="T0" fmla="*/ 0 w 59"/>
                <a:gd name="T1" fmla="*/ 11 h 159"/>
                <a:gd name="T2" fmla="*/ 53 w 59"/>
                <a:gd name="T3" fmla="*/ 159 h 159"/>
                <a:gd name="T4" fmla="*/ 59 w 59"/>
                <a:gd name="T5" fmla="*/ 138 h 159"/>
                <a:gd name="T6" fmla="*/ 9 w 59"/>
                <a:gd name="T7" fmla="*/ 0 h 159"/>
                <a:gd name="T8" fmla="*/ 0 w 59"/>
                <a:gd name="T9" fmla="*/ 11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159"/>
                <a:gd name="T17" fmla="*/ 59 w 59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159">
                  <a:moveTo>
                    <a:pt x="0" y="11"/>
                  </a:moveTo>
                  <a:lnTo>
                    <a:pt x="53" y="159"/>
                  </a:lnTo>
                  <a:lnTo>
                    <a:pt x="59" y="138"/>
                  </a:lnTo>
                  <a:lnTo>
                    <a:pt x="9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0154" name="Freeform 50"/>
            <p:cNvSpPr>
              <a:spLocks/>
            </p:cNvSpPr>
            <p:nvPr/>
          </p:nvSpPr>
          <p:spPr bwMode="auto">
            <a:xfrm>
              <a:off x="3104" y="1185"/>
              <a:ext cx="69" cy="187"/>
            </a:xfrm>
            <a:custGeom>
              <a:avLst/>
              <a:gdLst>
                <a:gd name="T0" fmla="*/ 69 w 69"/>
                <a:gd name="T1" fmla="*/ 6 h 187"/>
                <a:gd name="T2" fmla="*/ 2 w 69"/>
                <a:gd name="T3" fmla="*/ 187 h 187"/>
                <a:gd name="T4" fmla="*/ 0 w 69"/>
                <a:gd name="T5" fmla="*/ 171 h 187"/>
                <a:gd name="T6" fmla="*/ 63 w 69"/>
                <a:gd name="T7" fmla="*/ 0 h 187"/>
                <a:gd name="T8" fmla="*/ 69 w 69"/>
                <a:gd name="T9" fmla="*/ 6 h 1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187"/>
                <a:gd name="T17" fmla="*/ 69 w 69"/>
                <a:gd name="T18" fmla="*/ 187 h 1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187">
                  <a:moveTo>
                    <a:pt x="69" y="6"/>
                  </a:moveTo>
                  <a:lnTo>
                    <a:pt x="2" y="187"/>
                  </a:lnTo>
                  <a:lnTo>
                    <a:pt x="0" y="171"/>
                  </a:lnTo>
                  <a:lnTo>
                    <a:pt x="63" y="0"/>
                  </a:lnTo>
                  <a:lnTo>
                    <a:pt x="69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0155" name="Freeform 51"/>
            <p:cNvSpPr>
              <a:spLocks/>
            </p:cNvSpPr>
            <p:nvPr/>
          </p:nvSpPr>
          <p:spPr bwMode="auto">
            <a:xfrm>
              <a:off x="3113" y="1109"/>
              <a:ext cx="60" cy="111"/>
            </a:xfrm>
            <a:custGeom>
              <a:avLst/>
              <a:gdLst>
                <a:gd name="T0" fmla="*/ 0 w 60"/>
                <a:gd name="T1" fmla="*/ 0 h 111"/>
                <a:gd name="T2" fmla="*/ 60 w 60"/>
                <a:gd name="T3" fmla="*/ 111 h 111"/>
                <a:gd name="T4" fmla="*/ 46 w 60"/>
                <a:gd name="T5" fmla="*/ 107 h 111"/>
                <a:gd name="T6" fmla="*/ 2 w 60"/>
                <a:gd name="T7" fmla="*/ 13 h 111"/>
                <a:gd name="T8" fmla="*/ 0 w 60"/>
                <a:gd name="T9" fmla="*/ 0 h 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111"/>
                <a:gd name="T17" fmla="*/ 60 w 60"/>
                <a:gd name="T18" fmla="*/ 111 h 1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111">
                  <a:moveTo>
                    <a:pt x="0" y="0"/>
                  </a:moveTo>
                  <a:lnTo>
                    <a:pt x="60" y="111"/>
                  </a:lnTo>
                  <a:lnTo>
                    <a:pt x="46" y="107"/>
                  </a:lnTo>
                  <a:lnTo>
                    <a:pt x="2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0156" name="Freeform 52"/>
            <p:cNvSpPr>
              <a:spLocks/>
            </p:cNvSpPr>
            <p:nvPr/>
          </p:nvSpPr>
          <p:spPr bwMode="auto">
            <a:xfrm>
              <a:off x="3063" y="1014"/>
              <a:ext cx="62" cy="158"/>
            </a:xfrm>
            <a:custGeom>
              <a:avLst/>
              <a:gdLst>
                <a:gd name="T0" fmla="*/ 0 w 62"/>
                <a:gd name="T1" fmla="*/ 0 h 158"/>
                <a:gd name="T2" fmla="*/ 62 w 62"/>
                <a:gd name="T3" fmla="*/ 158 h 158"/>
                <a:gd name="T4" fmla="*/ 50 w 62"/>
                <a:gd name="T5" fmla="*/ 154 h 158"/>
                <a:gd name="T6" fmla="*/ 0 w 62"/>
                <a:gd name="T7" fmla="*/ 25 h 158"/>
                <a:gd name="T8" fmla="*/ 0 w 62"/>
                <a:gd name="T9" fmla="*/ 0 h 1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158"/>
                <a:gd name="T17" fmla="*/ 62 w 62"/>
                <a:gd name="T18" fmla="*/ 158 h 1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158">
                  <a:moveTo>
                    <a:pt x="0" y="0"/>
                  </a:moveTo>
                  <a:lnTo>
                    <a:pt x="62" y="158"/>
                  </a:lnTo>
                  <a:lnTo>
                    <a:pt x="50" y="154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0157" name="Freeform 53"/>
            <p:cNvSpPr>
              <a:spLocks/>
            </p:cNvSpPr>
            <p:nvPr/>
          </p:nvSpPr>
          <p:spPr bwMode="auto">
            <a:xfrm>
              <a:off x="2990" y="1014"/>
              <a:ext cx="29" cy="85"/>
            </a:xfrm>
            <a:custGeom>
              <a:avLst/>
              <a:gdLst>
                <a:gd name="T0" fmla="*/ 0 w 29"/>
                <a:gd name="T1" fmla="*/ 0 h 85"/>
                <a:gd name="T2" fmla="*/ 29 w 29"/>
                <a:gd name="T3" fmla="*/ 85 h 85"/>
                <a:gd name="T4" fmla="*/ 23 w 29"/>
                <a:gd name="T5" fmla="*/ 66 h 85"/>
                <a:gd name="T6" fmla="*/ 2 w 29"/>
                <a:gd name="T7" fmla="*/ 4 h 85"/>
                <a:gd name="T8" fmla="*/ 0 w 29"/>
                <a:gd name="T9" fmla="*/ 0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85"/>
                <a:gd name="T17" fmla="*/ 29 w 29"/>
                <a:gd name="T18" fmla="*/ 85 h 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85">
                  <a:moveTo>
                    <a:pt x="0" y="0"/>
                  </a:moveTo>
                  <a:lnTo>
                    <a:pt x="29" y="85"/>
                  </a:lnTo>
                  <a:lnTo>
                    <a:pt x="23" y="66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0158" name="Freeform 54"/>
            <p:cNvSpPr>
              <a:spLocks/>
            </p:cNvSpPr>
            <p:nvPr/>
          </p:nvSpPr>
          <p:spPr bwMode="auto">
            <a:xfrm>
              <a:off x="3010" y="1003"/>
              <a:ext cx="28" cy="82"/>
            </a:xfrm>
            <a:custGeom>
              <a:avLst/>
              <a:gdLst>
                <a:gd name="T0" fmla="*/ 0 w 28"/>
                <a:gd name="T1" fmla="*/ 0 h 82"/>
                <a:gd name="T2" fmla="*/ 28 w 28"/>
                <a:gd name="T3" fmla="*/ 82 h 82"/>
                <a:gd name="T4" fmla="*/ 23 w 28"/>
                <a:gd name="T5" fmla="*/ 63 h 82"/>
                <a:gd name="T6" fmla="*/ 3 w 28"/>
                <a:gd name="T7" fmla="*/ 2 h 82"/>
                <a:gd name="T8" fmla="*/ 0 w 28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82"/>
                <a:gd name="T17" fmla="*/ 28 w 28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82">
                  <a:moveTo>
                    <a:pt x="0" y="0"/>
                  </a:moveTo>
                  <a:lnTo>
                    <a:pt x="28" y="82"/>
                  </a:lnTo>
                  <a:lnTo>
                    <a:pt x="23" y="63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0159" name="Freeform 55"/>
            <p:cNvSpPr>
              <a:spLocks/>
            </p:cNvSpPr>
            <p:nvPr/>
          </p:nvSpPr>
          <p:spPr bwMode="auto">
            <a:xfrm>
              <a:off x="3021" y="1003"/>
              <a:ext cx="17" cy="38"/>
            </a:xfrm>
            <a:custGeom>
              <a:avLst/>
              <a:gdLst>
                <a:gd name="T0" fmla="*/ 0 w 17"/>
                <a:gd name="T1" fmla="*/ 0 h 38"/>
                <a:gd name="T2" fmla="*/ 10 w 17"/>
                <a:gd name="T3" fmla="*/ 38 h 38"/>
                <a:gd name="T4" fmla="*/ 17 w 17"/>
                <a:gd name="T5" fmla="*/ 34 h 38"/>
                <a:gd name="T6" fmla="*/ 4 w 17"/>
                <a:gd name="T7" fmla="*/ 2 h 38"/>
                <a:gd name="T8" fmla="*/ 0 w 17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38"/>
                <a:gd name="T17" fmla="*/ 17 w 17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38">
                  <a:moveTo>
                    <a:pt x="0" y="0"/>
                  </a:moveTo>
                  <a:lnTo>
                    <a:pt x="10" y="38"/>
                  </a:lnTo>
                  <a:lnTo>
                    <a:pt x="17" y="34"/>
                  </a:lnTo>
                  <a:lnTo>
                    <a:pt x="4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</p:grpSp>
      <p:pic>
        <p:nvPicPr>
          <p:cNvPr id="90117" name="Picture 7" descr="Çin bayra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00" y="3857625"/>
            <a:ext cx="1447800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8" name="Picture 10" descr="_AE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813" y="1428750"/>
            <a:ext cx="129063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4 Slayt Numarası Yer Tutucusu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FA46D4-F638-4570-890E-225EA5A0091D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tr-TR"/>
          </a:p>
        </p:txBody>
      </p:sp>
      <p:sp>
        <p:nvSpPr>
          <p:cNvPr id="9216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7834313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tr-TR" b="1" smtClean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b="1" smtClean="0"/>
              <a:t>         PETROL VE DOĞAL GAZ</a:t>
            </a:r>
          </a:p>
          <a:p>
            <a:pPr algn="ctr" eaLnBrk="1" hangingPunct="1">
              <a:lnSpc>
                <a:spcPct val="90000"/>
              </a:lnSpc>
            </a:pPr>
            <a:endParaRPr lang="tr-TR" b="1" smtClean="0"/>
          </a:p>
          <a:p>
            <a:pPr algn="ctr" eaLnBrk="1" hangingPunct="1">
              <a:lnSpc>
                <a:spcPct val="90000"/>
              </a:lnSpc>
            </a:pPr>
            <a:endParaRPr lang="tr-TR" b="1" smtClean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b="1" smtClean="0"/>
              <a:t>  GÜVENLİ                    TRANSFER</a:t>
            </a:r>
          </a:p>
          <a:p>
            <a:pPr algn="ctr" eaLnBrk="1" hangingPunct="1">
              <a:lnSpc>
                <a:spcPct val="90000"/>
              </a:lnSpc>
            </a:pPr>
            <a:endParaRPr lang="tr-TR" b="1" smtClean="0"/>
          </a:p>
          <a:p>
            <a:pPr algn="ctr" eaLnBrk="1" hangingPunct="1">
              <a:lnSpc>
                <a:spcPct val="90000"/>
              </a:lnSpc>
            </a:pPr>
            <a:endParaRPr lang="tr-TR" b="1" smtClean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b="1" smtClean="0"/>
              <a:t>               BORU HATLARI</a:t>
            </a:r>
          </a:p>
        </p:txBody>
      </p:sp>
      <p:sp>
        <p:nvSpPr>
          <p:cNvPr id="92163" name="AutoShape 4"/>
          <p:cNvSpPr>
            <a:spLocks noChangeArrowheads="1"/>
          </p:cNvSpPr>
          <p:nvPr/>
        </p:nvSpPr>
        <p:spPr bwMode="auto">
          <a:xfrm>
            <a:off x="3357563" y="2500313"/>
            <a:ext cx="1368425" cy="1928812"/>
          </a:xfrm>
          <a:prstGeom prst="downArrow">
            <a:avLst>
              <a:gd name="adj1" fmla="val 50000"/>
              <a:gd name="adj2" fmla="val 4605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14500"/>
            <a:ext cx="8229600" cy="43815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tr-TR" smtClean="0"/>
          </a:p>
          <a:p>
            <a:pPr eaLnBrk="1" hangingPunct="1">
              <a:buFont typeface="Wingdings" pitchFamily="2" charset="2"/>
              <a:buNone/>
            </a:pPr>
            <a:r>
              <a:rPr lang="tr-TR" sz="3200" b="1" smtClean="0"/>
              <a:t>SSCB                                      15 DEVLET</a:t>
            </a:r>
          </a:p>
          <a:p>
            <a:pPr eaLnBrk="1" hangingPunct="1">
              <a:buFont typeface="Wingdings" pitchFamily="2" charset="2"/>
              <a:buNone/>
            </a:pPr>
            <a:endParaRPr lang="tr-TR" sz="3200" b="1" smtClean="0"/>
          </a:p>
          <a:p>
            <a:pPr eaLnBrk="1" hangingPunct="1">
              <a:buFont typeface="Wingdings" pitchFamily="2" charset="2"/>
              <a:buNone/>
            </a:pPr>
            <a:r>
              <a:rPr lang="tr-TR" sz="3200" b="1" smtClean="0"/>
              <a:t>YUGOSLAVYA                        7 DEVLET</a:t>
            </a:r>
          </a:p>
          <a:p>
            <a:pPr eaLnBrk="1" hangingPunct="1">
              <a:buFont typeface="Wingdings" pitchFamily="2" charset="2"/>
              <a:buNone/>
            </a:pPr>
            <a:endParaRPr lang="tr-TR" sz="3200" b="1" smtClean="0"/>
          </a:p>
          <a:p>
            <a:pPr eaLnBrk="1" hangingPunct="1">
              <a:buFont typeface="Wingdings" pitchFamily="2" charset="2"/>
              <a:buNone/>
            </a:pPr>
            <a:r>
              <a:rPr lang="tr-TR" sz="3200" b="1" smtClean="0"/>
              <a:t>ÇEKOSLAVAKYA                   2 DEVLET</a:t>
            </a:r>
          </a:p>
        </p:txBody>
      </p:sp>
      <p:sp>
        <p:nvSpPr>
          <p:cNvPr id="21507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8639175" y="6515100"/>
            <a:ext cx="463550" cy="273050"/>
          </a:xfrm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272396-BC76-412D-90E2-E086C8B5ADD1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tr-TR"/>
          </a:p>
        </p:txBody>
      </p:sp>
      <p:sp>
        <p:nvSpPr>
          <p:cNvPr id="2" name="AutoShape 4"/>
          <p:cNvSpPr>
            <a:spLocks noChangeArrowheads="1"/>
          </p:cNvSpPr>
          <p:nvPr/>
        </p:nvSpPr>
        <p:spPr bwMode="auto">
          <a:xfrm>
            <a:off x="2714625" y="2286000"/>
            <a:ext cx="2649538" cy="358775"/>
          </a:xfrm>
          <a:prstGeom prst="rightArrow">
            <a:avLst>
              <a:gd name="adj1" fmla="val 50000"/>
              <a:gd name="adj2" fmla="val 18462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21508" name="AutoShape 5"/>
          <p:cNvSpPr>
            <a:spLocks noChangeArrowheads="1"/>
          </p:cNvSpPr>
          <p:nvPr/>
        </p:nvSpPr>
        <p:spPr bwMode="auto">
          <a:xfrm>
            <a:off x="3924300" y="3429000"/>
            <a:ext cx="1643063" cy="358775"/>
          </a:xfrm>
          <a:prstGeom prst="rightArrow">
            <a:avLst>
              <a:gd name="adj1" fmla="val 50000"/>
              <a:gd name="adj2" fmla="val 14048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21509" name="AutoShape 6"/>
          <p:cNvSpPr>
            <a:spLocks noChangeArrowheads="1"/>
          </p:cNvSpPr>
          <p:nvPr/>
        </p:nvSpPr>
        <p:spPr bwMode="auto">
          <a:xfrm>
            <a:off x="4500563" y="4581525"/>
            <a:ext cx="1357312" cy="360363"/>
          </a:xfrm>
          <a:prstGeom prst="rightArrow">
            <a:avLst>
              <a:gd name="adj1" fmla="val 50000"/>
              <a:gd name="adj2" fmla="val 12984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2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84275"/>
            <a:ext cx="9161463" cy="567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0" name="3 Metin kutusu"/>
          <p:cNvSpPr txBox="1">
            <a:spLocks noChangeArrowheads="1"/>
          </p:cNvSpPr>
          <p:nvPr/>
        </p:nvSpPr>
        <p:spPr bwMode="auto">
          <a:xfrm>
            <a:off x="1785938" y="857250"/>
            <a:ext cx="5786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/>
              <a:t>BORU HATLARI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 descr="Entire_Caspian_ME_Turkey_RevF_ReColoured_200dp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9400"/>
            <a:ext cx="9097963" cy="643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8467" name="AutoShape 3"/>
          <p:cNvSpPr>
            <a:spLocks noChangeArrowheads="1"/>
          </p:cNvSpPr>
          <p:nvPr/>
        </p:nvSpPr>
        <p:spPr bwMode="auto">
          <a:xfrm rot="3000000">
            <a:off x="1409700" y="1790700"/>
            <a:ext cx="2590800" cy="381000"/>
          </a:xfrm>
          <a:prstGeom prst="leftArrow">
            <a:avLst>
              <a:gd name="adj1" fmla="val 50000"/>
              <a:gd name="adj2" fmla="val 1700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18468" name="AutoShape 4"/>
          <p:cNvSpPr>
            <a:spLocks noChangeArrowheads="1"/>
          </p:cNvSpPr>
          <p:nvPr/>
        </p:nvSpPr>
        <p:spPr bwMode="auto">
          <a:xfrm rot="-2700000">
            <a:off x="1371600" y="4572000"/>
            <a:ext cx="2590800" cy="381000"/>
          </a:xfrm>
          <a:prstGeom prst="leftArrow">
            <a:avLst>
              <a:gd name="adj1" fmla="val 50000"/>
              <a:gd name="adj2" fmla="val 1700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18469" name="AutoShape 5"/>
          <p:cNvSpPr>
            <a:spLocks noChangeArrowheads="1"/>
          </p:cNvSpPr>
          <p:nvPr/>
        </p:nvSpPr>
        <p:spPr bwMode="auto">
          <a:xfrm rot="8100000">
            <a:off x="4572000" y="1752600"/>
            <a:ext cx="2590800" cy="381000"/>
          </a:xfrm>
          <a:prstGeom prst="leftArrow">
            <a:avLst>
              <a:gd name="adj1" fmla="val 50000"/>
              <a:gd name="adj2" fmla="val 1700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18470" name="AutoShape 6"/>
          <p:cNvSpPr>
            <a:spLocks noChangeArrowheads="1"/>
          </p:cNvSpPr>
          <p:nvPr/>
        </p:nvSpPr>
        <p:spPr bwMode="auto">
          <a:xfrm rot="-7800000">
            <a:off x="4762500" y="4686300"/>
            <a:ext cx="2590800" cy="381000"/>
          </a:xfrm>
          <a:prstGeom prst="leftArrow">
            <a:avLst>
              <a:gd name="adj1" fmla="val 50000"/>
              <a:gd name="adj2" fmla="val 1700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8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8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8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8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8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8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8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8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67" grpId="0" animBg="1"/>
      <p:bldP spid="318468" grpId="0" animBg="1"/>
      <p:bldP spid="318469" grpId="0" animBg="1"/>
      <p:bldP spid="31847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588"/>
            <a:ext cx="9144000" cy="6856412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/>
          </p:cNvSpPr>
          <p:nvPr>
            <p:ph type="title"/>
          </p:nvPr>
        </p:nvSpPr>
        <p:spPr bwMode="auto"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>
              <a:defRPr/>
            </a:pPr>
            <a:endParaRPr lang="tr-TR" smtClean="0">
              <a:ln>
                <a:noFill/>
              </a:ln>
              <a:effectLst/>
            </a:endParaRPr>
          </a:p>
        </p:txBody>
      </p:sp>
      <p:pic>
        <p:nvPicPr>
          <p:cNvPr id="99330" name="Picture 3" descr="ŞAHDENİZ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2" descr="Entire_Caspian_European_Network_RevD_Mod_09032005_Plotter1055_RevC_LambertED_UG_OnlyNabucco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ln w="25400">
            <a:solidFill>
              <a:srgbClr val="0000FF"/>
            </a:solidFill>
          </a:ln>
        </p:spPr>
      </p:pic>
      <p:sp>
        <p:nvSpPr>
          <p:cNvPr id="322563" name="Text Box 3"/>
          <p:cNvSpPr txBox="1">
            <a:spLocks noChangeArrowheads="1"/>
          </p:cNvSpPr>
          <p:nvPr/>
        </p:nvSpPr>
        <p:spPr bwMode="auto">
          <a:xfrm>
            <a:off x="395288" y="0"/>
            <a:ext cx="8570912" cy="396875"/>
          </a:xfrm>
          <a:prstGeom prst="rect">
            <a:avLst/>
          </a:prstGeom>
          <a:gradFill rotWithShape="0">
            <a:gsLst>
              <a:gs pos="0">
                <a:srgbClr val="182F47"/>
              </a:gs>
              <a:gs pos="50000">
                <a:srgbClr val="336699"/>
              </a:gs>
              <a:gs pos="100000">
                <a:srgbClr val="182F47"/>
              </a:gs>
            </a:gsLst>
            <a:lin ang="5400000" scaled="1"/>
          </a:gradFill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tr-TR" sz="2000" b="1">
                <a:solidFill>
                  <a:schemeClr val="tx2"/>
                </a:solidFill>
                <a:latin typeface="Comic Sans MS" pitchFamily="66" charset="0"/>
              </a:rPr>
              <a:t>TÜRKİYE-AVUSTURYA DOĞAL GAZ PROJESİ (NABUCCO)</a:t>
            </a:r>
            <a:endParaRPr lang="en-US" sz="2000" b="1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100355" name="Text Box 4"/>
          <p:cNvSpPr txBox="1">
            <a:spLocks noChangeArrowheads="1"/>
          </p:cNvSpPr>
          <p:nvPr/>
        </p:nvSpPr>
        <p:spPr bwMode="auto">
          <a:xfrm>
            <a:off x="6899275" y="3429000"/>
            <a:ext cx="1060450" cy="463550"/>
          </a:xfrm>
          <a:prstGeom prst="rect">
            <a:avLst/>
          </a:prstGeom>
          <a:solidFill>
            <a:schemeClr val="bg1">
              <a:alpha val="79999"/>
            </a:schemeClr>
          </a:solidFill>
          <a:ln w="6350" algn="ctr">
            <a:solidFill>
              <a:srgbClr val="0033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r-TR" sz="1200" b="1" i="1" u="sng">
                <a:solidFill>
                  <a:srgbClr val="FFFF99"/>
                </a:solidFill>
              </a:rPr>
              <a:t>Azerbaycan</a:t>
            </a:r>
          </a:p>
          <a:p>
            <a:pPr eaLnBrk="0" hangingPunct="0"/>
            <a:r>
              <a:rPr lang="tr-TR" sz="1200" b="1">
                <a:solidFill>
                  <a:srgbClr val="FFFF99"/>
                </a:solidFill>
              </a:rPr>
              <a:t>10-15 bcm/y</a:t>
            </a:r>
          </a:p>
        </p:txBody>
      </p:sp>
      <p:sp>
        <p:nvSpPr>
          <p:cNvPr id="100356" name="Text Box 5"/>
          <p:cNvSpPr txBox="1">
            <a:spLocks noChangeArrowheads="1"/>
          </p:cNvSpPr>
          <p:nvPr/>
        </p:nvSpPr>
        <p:spPr bwMode="auto">
          <a:xfrm>
            <a:off x="6924675" y="4437063"/>
            <a:ext cx="1060450" cy="463550"/>
          </a:xfrm>
          <a:prstGeom prst="rect">
            <a:avLst/>
          </a:prstGeom>
          <a:solidFill>
            <a:schemeClr val="bg1">
              <a:alpha val="79999"/>
            </a:schemeClr>
          </a:solidFill>
          <a:ln w="6350" algn="ctr">
            <a:solidFill>
              <a:srgbClr val="0033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tr-TR" sz="1200" b="1" i="1" u="sng">
                <a:solidFill>
                  <a:srgbClr val="FFFF99"/>
                </a:solidFill>
              </a:rPr>
              <a:t>İran</a:t>
            </a:r>
          </a:p>
          <a:p>
            <a:pPr algn="ctr" eaLnBrk="0" hangingPunct="0"/>
            <a:r>
              <a:rPr lang="tr-TR" sz="1200" b="1">
                <a:solidFill>
                  <a:srgbClr val="FFFF99"/>
                </a:solidFill>
              </a:rPr>
              <a:t>20-30 bcm/y</a:t>
            </a:r>
          </a:p>
        </p:txBody>
      </p:sp>
      <p:sp>
        <p:nvSpPr>
          <p:cNvPr id="100357" name="Text Box 6"/>
          <p:cNvSpPr txBox="1">
            <a:spLocks noChangeArrowheads="1"/>
          </p:cNvSpPr>
          <p:nvPr/>
        </p:nvSpPr>
        <p:spPr bwMode="auto">
          <a:xfrm>
            <a:off x="6302375" y="4868863"/>
            <a:ext cx="841375" cy="463550"/>
          </a:xfrm>
          <a:prstGeom prst="rect">
            <a:avLst/>
          </a:prstGeom>
          <a:solidFill>
            <a:schemeClr val="bg1">
              <a:alpha val="79999"/>
            </a:schemeClr>
          </a:solidFill>
          <a:ln w="6350" algn="ctr">
            <a:solidFill>
              <a:srgbClr val="0033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tr-TR" sz="1200" b="1" i="1" u="sng">
                <a:solidFill>
                  <a:srgbClr val="FFFF99"/>
                </a:solidFill>
              </a:rPr>
              <a:t>Irak</a:t>
            </a:r>
          </a:p>
          <a:p>
            <a:pPr algn="ctr" eaLnBrk="0" hangingPunct="0"/>
            <a:r>
              <a:rPr lang="tr-TR" sz="1200" b="1">
                <a:solidFill>
                  <a:srgbClr val="FFFF99"/>
                </a:solidFill>
              </a:rPr>
              <a:t>10 bcm/y</a:t>
            </a:r>
          </a:p>
        </p:txBody>
      </p:sp>
      <p:sp>
        <p:nvSpPr>
          <p:cNvPr id="100358" name="Text Box 7"/>
          <p:cNvSpPr txBox="1">
            <a:spLocks noChangeArrowheads="1"/>
          </p:cNvSpPr>
          <p:nvPr/>
        </p:nvSpPr>
        <p:spPr bwMode="auto">
          <a:xfrm>
            <a:off x="5302250" y="4941888"/>
            <a:ext cx="1054100" cy="463550"/>
          </a:xfrm>
          <a:prstGeom prst="rect">
            <a:avLst/>
          </a:prstGeom>
          <a:solidFill>
            <a:schemeClr val="bg1">
              <a:alpha val="79999"/>
            </a:schemeClr>
          </a:solidFill>
          <a:ln w="6350" algn="ctr">
            <a:solidFill>
              <a:srgbClr val="0033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tr-TR" sz="1200" b="1" i="1" u="sng">
                <a:solidFill>
                  <a:srgbClr val="FFFF99"/>
                </a:solidFill>
              </a:rPr>
              <a:t>Suriye/Mısır</a:t>
            </a:r>
          </a:p>
          <a:p>
            <a:pPr algn="ctr" eaLnBrk="0" hangingPunct="0"/>
            <a:r>
              <a:rPr lang="tr-TR" sz="1200" b="1">
                <a:solidFill>
                  <a:srgbClr val="FFFF99"/>
                </a:solidFill>
              </a:rPr>
              <a:t>6+2 bcm/y</a:t>
            </a:r>
          </a:p>
        </p:txBody>
      </p:sp>
      <p:sp>
        <p:nvSpPr>
          <p:cNvPr id="100359" name="AutoShape 8"/>
          <p:cNvSpPr>
            <a:spLocks noChangeArrowheads="1"/>
          </p:cNvSpPr>
          <p:nvPr/>
        </p:nvSpPr>
        <p:spPr bwMode="auto">
          <a:xfrm rot="10315984">
            <a:off x="6299200" y="3141663"/>
            <a:ext cx="1011238" cy="288925"/>
          </a:xfrm>
          <a:prstGeom prst="curvedUpArrow">
            <a:avLst>
              <a:gd name="adj1" fmla="val 70000"/>
              <a:gd name="adj2" fmla="val 140000"/>
              <a:gd name="adj3" fmla="val 33333"/>
            </a:avLst>
          </a:prstGeom>
          <a:gradFill rotWithShape="0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  <a:ln w="635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tr-TR"/>
          </a:p>
        </p:txBody>
      </p:sp>
      <p:sp>
        <p:nvSpPr>
          <p:cNvPr id="100360" name="AutoShape 9"/>
          <p:cNvSpPr>
            <a:spLocks noChangeArrowheads="1"/>
          </p:cNvSpPr>
          <p:nvPr/>
        </p:nvSpPr>
        <p:spPr bwMode="auto">
          <a:xfrm rot="-9695282">
            <a:off x="6773863" y="4052888"/>
            <a:ext cx="1108075" cy="309562"/>
          </a:xfrm>
          <a:prstGeom prst="curvedUpArrow">
            <a:avLst>
              <a:gd name="adj1" fmla="val 71590"/>
              <a:gd name="adj2" fmla="val 143180"/>
              <a:gd name="adj3" fmla="val 33333"/>
            </a:avLst>
          </a:prstGeom>
          <a:gradFill rotWithShape="0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  <a:ln w="635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tr-TR"/>
          </a:p>
        </p:txBody>
      </p:sp>
      <p:sp>
        <p:nvSpPr>
          <p:cNvPr id="100361" name="AutoShape 10"/>
          <p:cNvSpPr>
            <a:spLocks noChangeArrowheads="1"/>
          </p:cNvSpPr>
          <p:nvPr/>
        </p:nvSpPr>
        <p:spPr bwMode="auto">
          <a:xfrm rot="-8717195">
            <a:off x="5565775" y="4286250"/>
            <a:ext cx="1203325" cy="300038"/>
          </a:xfrm>
          <a:prstGeom prst="curvedUpArrow">
            <a:avLst>
              <a:gd name="adj1" fmla="val 80212"/>
              <a:gd name="adj2" fmla="val 160423"/>
              <a:gd name="adj3" fmla="val 33333"/>
            </a:avLst>
          </a:prstGeom>
          <a:gradFill rotWithShape="0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  <a:ln w="635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tr-TR"/>
          </a:p>
        </p:txBody>
      </p:sp>
      <p:sp>
        <p:nvSpPr>
          <p:cNvPr id="100362" name="AutoShape 11"/>
          <p:cNvSpPr>
            <a:spLocks noChangeArrowheads="1"/>
          </p:cNvSpPr>
          <p:nvPr/>
        </p:nvSpPr>
        <p:spPr bwMode="auto">
          <a:xfrm rot="2728887" flipH="1">
            <a:off x="4613275" y="4502150"/>
            <a:ext cx="1119188" cy="268288"/>
          </a:xfrm>
          <a:prstGeom prst="curvedUpArrow">
            <a:avLst>
              <a:gd name="adj1" fmla="val 83432"/>
              <a:gd name="adj2" fmla="val 166864"/>
              <a:gd name="adj3" fmla="val 33333"/>
            </a:avLst>
          </a:prstGeom>
          <a:gradFill rotWithShape="0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  <a:ln w="635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tr-TR"/>
          </a:p>
        </p:txBody>
      </p:sp>
      <p:sp>
        <p:nvSpPr>
          <p:cNvPr id="100363" name="AutoShape 12"/>
          <p:cNvSpPr>
            <a:spLocks noChangeArrowheads="1"/>
          </p:cNvSpPr>
          <p:nvPr/>
        </p:nvSpPr>
        <p:spPr bwMode="auto">
          <a:xfrm rot="-8251250">
            <a:off x="2244725" y="2133600"/>
            <a:ext cx="1328738" cy="285750"/>
          </a:xfrm>
          <a:prstGeom prst="notchedRightArrow">
            <a:avLst>
              <a:gd name="adj1" fmla="val 50000"/>
              <a:gd name="adj2" fmla="val 116250"/>
            </a:avLst>
          </a:prstGeom>
          <a:gradFill rotWithShape="0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  <a:ln w="635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tr-TR"/>
          </a:p>
        </p:txBody>
      </p:sp>
      <p:sp>
        <p:nvSpPr>
          <p:cNvPr id="100364" name="AutoShape 13"/>
          <p:cNvSpPr>
            <a:spLocks noChangeArrowheads="1"/>
          </p:cNvSpPr>
          <p:nvPr/>
        </p:nvSpPr>
        <p:spPr bwMode="auto">
          <a:xfrm rot="-7828707">
            <a:off x="3106738" y="3265487"/>
            <a:ext cx="1225550" cy="257175"/>
          </a:xfrm>
          <a:prstGeom prst="notchedRightArrow">
            <a:avLst>
              <a:gd name="adj1" fmla="val 50000"/>
              <a:gd name="adj2" fmla="val 119136"/>
            </a:avLst>
          </a:prstGeom>
          <a:gradFill rotWithShape="0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  <a:ln w="635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tr-TR"/>
          </a:p>
        </p:txBody>
      </p:sp>
      <p:sp>
        <p:nvSpPr>
          <p:cNvPr id="100365" name="AutoShape 14"/>
          <p:cNvSpPr>
            <a:spLocks noChangeArrowheads="1"/>
          </p:cNvSpPr>
          <p:nvPr/>
        </p:nvSpPr>
        <p:spPr bwMode="auto">
          <a:xfrm rot="10800000">
            <a:off x="4505325" y="3789363"/>
            <a:ext cx="1330325" cy="285750"/>
          </a:xfrm>
          <a:prstGeom prst="notchedRightArrow">
            <a:avLst>
              <a:gd name="adj1" fmla="val 50000"/>
              <a:gd name="adj2" fmla="val 116389"/>
            </a:avLst>
          </a:prstGeom>
          <a:gradFill rotWithShape="0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  <a:ln w="635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tr-TR"/>
          </a:p>
        </p:txBody>
      </p:sp>
      <p:sp>
        <p:nvSpPr>
          <p:cNvPr id="100366" name="AutoShape 15"/>
          <p:cNvSpPr>
            <a:spLocks noChangeArrowheads="1"/>
          </p:cNvSpPr>
          <p:nvPr/>
        </p:nvSpPr>
        <p:spPr bwMode="auto">
          <a:xfrm>
            <a:off x="1647825" y="1196975"/>
            <a:ext cx="330200" cy="360363"/>
          </a:xfrm>
          <a:prstGeom prst="star32">
            <a:avLst>
              <a:gd name="adj" fmla="val 37500"/>
            </a:avLst>
          </a:prstGeom>
          <a:gradFill rotWithShape="0">
            <a:gsLst>
              <a:gs pos="0">
                <a:srgbClr val="767600"/>
              </a:gs>
              <a:gs pos="50000">
                <a:srgbClr val="FFFF00"/>
              </a:gs>
              <a:gs pos="100000">
                <a:srgbClr val="767600"/>
              </a:gs>
            </a:gsLst>
            <a:lin ang="5400000" scaled="1"/>
          </a:gradFill>
          <a:ln w="635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tr-TR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22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2563" grpId="0" animBg="1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4611" name="AutoShape 3"/>
          <p:cNvSpPr>
            <a:spLocks noChangeArrowheads="1"/>
          </p:cNvSpPr>
          <p:nvPr/>
        </p:nvSpPr>
        <p:spPr bwMode="auto">
          <a:xfrm rot="3000000">
            <a:off x="1409700" y="1790700"/>
            <a:ext cx="2590800" cy="381000"/>
          </a:xfrm>
          <a:prstGeom prst="leftArrow">
            <a:avLst>
              <a:gd name="adj1" fmla="val 50000"/>
              <a:gd name="adj2" fmla="val 1700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24612" name="AutoShape 4"/>
          <p:cNvSpPr>
            <a:spLocks noChangeArrowheads="1"/>
          </p:cNvSpPr>
          <p:nvPr/>
        </p:nvSpPr>
        <p:spPr bwMode="auto">
          <a:xfrm rot="-2700000">
            <a:off x="1371600" y="4572000"/>
            <a:ext cx="2590800" cy="381000"/>
          </a:xfrm>
          <a:prstGeom prst="leftArrow">
            <a:avLst>
              <a:gd name="adj1" fmla="val 50000"/>
              <a:gd name="adj2" fmla="val 1700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24613" name="AutoShape 5"/>
          <p:cNvSpPr>
            <a:spLocks noChangeArrowheads="1"/>
          </p:cNvSpPr>
          <p:nvPr/>
        </p:nvSpPr>
        <p:spPr bwMode="auto">
          <a:xfrm rot="8100000">
            <a:off x="4572000" y="1752600"/>
            <a:ext cx="2590800" cy="381000"/>
          </a:xfrm>
          <a:prstGeom prst="leftArrow">
            <a:avLst>
              <a:gd name="adj1" fmla="val 50000"/>
              <a:gd name="adj2" fmla="val 1700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24614" name="AutoShape 6"/>
          <p:cNvSpPr>
            <a:spLocks noChangeArrowheads="1"/>
          </p:cNvSpPr>
          <p:nvPr/>
        </p:nvSpPr>
        <p:spPr bwMode="auto">
          <a:xfrm rot="-7800000">
            <a:off x="4762500" y="4686300"/>
            <a:ext cx="2590800" cy="381000"/>
          </a:xfrm>
          <a:prstGeom prst="leftArrow">
            <a:avLst>
              <a:gd name="adj1" fmla="val 50000"/>
              <a:gd name="adj2" fmla="val 1700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4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4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4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4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4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4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4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4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4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4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611" grpId="0" animBg="1"/>
      <p:bldP spid="324612" grpId="0" animBg="1"/>
      <p:bldP spid="324613" grpId="0" animBg="1"/>
      <p:bldP spid="3246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654FCC-4745-452D-9F87-215394F35A23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r>
              <a:rPr lang="tr-TR"/>
              <a:t>/28</a:t>
            </a:r>
          </a:p>
        </p:txBody>
      </p:sp>
      <p:pic>
        <p:nvPicPr>
          <p:cNvPr id="103426" name="Picture 5" descr="IRAN Siyasi"/>
          <p:cNvPicPr>
            <a:picLocks noChangeAspect="1" noChangeArrowheads="1"/>
          </p:cNvPicPr>
          <p:nvPr/>
        </p:nvPicPr>
        <p:blipFill>
          <a:blip r:embed="rId3" cstate="print">
            <a:lum bright="-6000" contrast="6000"/>
          </a:blip>
          <a:srcRect t="4332" b="14708"/>
          <a:stretch>
            <a:fillRect/>
          </a:stretch>
        </p:blipFill>
        <p:spPr bwMode="auto">
          <a:xfrm>
            <a:off x="0" y="1196975"/>
            <a:ext cx="91440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6" descr="Çin bayra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3276600"/>
            <a:ext cx="1447800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8" name="Picture 7" descr="RUSSI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00" y="1190625"/>
            <a:ext cx="1438275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9" name="Picture 8" descr="ABD bayrak"/>
          <p:cNvPicPr>
            <a:picLocks noChangeAspect="1" noChangeArrowheads="1"/>
          </p:cNvPicPr>
          <p:nvPr/>
        </p:nvPicPr>
        <p:blipFill>
          <a:blip r:embed="rId6" cstate="print"/>
          <a:srcRect r="14098" b="-6519"/>
          <a:stretch>
            <a:fillRect/>
          </a:stretch>
        </p:blipFill>
        <p:spPr bwMode="auto">
          <a:xfrm>
            <a:off x="3375025" y="5097463"/>
            <a:ext cx="1628775" cy="106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30" name="AutoShape 9"/>
          <p:cNvSpPr>
            <a:spLocks noChangeArrowheads="1"/>
          </p:cNvSpPr>
          <p:nvPr/>
        </p:nvSpPr>
        <p:spPr bwMode="auto">
          <a:xfrm rot="5400000">
            <a:off x="3533775" y="1395413"/>
            <a:ext cx="2879725" cy="45180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160 w 21600"/>
              <a:gd name="T13" fmla="*/ 12343 h 21600"/>
              <a:gd name="T14" fmla="*/ 19440 w 21600"/>
              <a:gd name="T15" fmla="*/ 1851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>
              <a:lnSpc>
                <a:spcPct val="80000"/>
              </a:lnSpc>
            </a:pPr>
            <a:r>
              <a:rPr lang="tr-TR"/>
              <a:t>	   </a:t>
            </a:r>
            <a:r>
              <a:rPr lang="tr-TR">
                <a:solidFill>
                  <a:schemeClr val="bg1"/>
                </a:solidFill>
              </a:rPr>
              <a:t>Rekabetin ana </a:t>
            </a:r>
          </a:p>
          <a:p>
            <a:pPr algn="ctr">
              <a:lnSpc>
                <a:spcPct val="80000"/>
              </a:lnSpc>
            </a:pPr>
            <a:r>
              <a:rPr lang="tr-TR">
                <a:solidFill>
                  <a:schemeClr val="bg1"/>
                </a:solidFill>
              </a:rPr>
              <a:t>	eksenleri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27" descr="EARTHTOP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981075"/>
            <a:ext cx="864235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4" name="Text Box 28"/>
          <p:cNvSpPr txBox="1">
            <a:spLocks noChangeArrowheads="1"/>
          </p:cNvSpPr>
          <p:nvPr/>
        </p:nvSpPr>
        <p:spPr bwMode="auto">
          <a:xfrm>
            <a:off x="6003925" y="2298700"/>
            <a:ext cx="1944688" cy="36988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b="1">
                <a:solidFill>
                  <a:srgbClr val="00B050"/>
                </a:solidFill>
              </a:rPr>
              <a:t>hegemonya</a:t>
            </a:r>
          </a:p>
        </p:txBody>
      </p:sp>
      <p:sp>
        <p:nvSpPr>
          <p:cNvPr id="105475" name="Text Box 29"/>
          <p:cNvSpPr txBox="1">
            <a:spLocks noChangeArrowheads="1"/>
          </p:cNvSpPr>
          <p:nvPr/>
        </p:nvSpPr>
        <p:spPr bwMode="auto">
          <a:xfrm>
            <a:off x="1395413" y="2298700"/>
            <a:ext cx="2808287" cy="369888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b="1">
                <a:solidFill>
                  <a:srgbClr val="00B050"/>
                </a:solidFill>
              </a:rPr>
              <a:t>Küresel ekonomi</a:t>
            </a:r>
          </a:p>
        </p:txBody>
      </p:sp>
      <p:sp>
        <p:nvSpPr>
          <p:cNvPr id="105476" name="AutoShape 30"/>
          <p:cNvSpPr>
            <a:spLocks noChangeArrowheads="1"/>
          </p:cNvSpPr>
          <p:nvPr/>
        </p:nvSpPr>
        <p:spPr bwMode="auto">
          <a:xfrm>
            <a:off x="4562475" y="2316163"/>
            <a:ext cx="976313" cy="485775"/>
          </a:xfrm>
          <a:prstGeom prst="notchedRightArrow">
            <a:avLst>
              <a:gd name="adj1" fmla="val 50000"/>
              <a:gd name="adj2" fmla="val 50245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105477" name="AutoShape 31"/>
          <p:cNvSpPr>
            <a:spLocks noChangeArrowheads="1"/>
          </p:cNvSpPr>
          <p:nvPr/>
        </p:nvSpPr>
        <p:spPr bwMode="auto">
          <a:xfrm rot="5400000">
            <a:off x="6406357" y="3078956"/>
            <a:ext cx="976312" cy="4857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105478" name="Text Box 32"/>
          <p:cNvSpPr txBox="1">
            <a:spLocks noChangeArrowheads="1"/>
          </p:cNvSpPr>
          <p:nvPr/>
        </p:nvSpPr>
        <p:spPr bwMode="auto">
          <a:xfrm>
            <a:off x="5572125" y="3857625"/>
            <a:ext cx="2808288" cy="366713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b="1">
                <a:solidFill>
                  <a:srgbClr val="00B050"/>
                </a:solidFill>
              </a:rPr>
              <a:t>Enerjinin kontrolü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tr-TR" b="1" smtClean="0"/>
              <a:t>KÜRESEL İSTİKRAR VE DENGE</a:t>
            </a:r>
          </a:p>
          <a:p>
            <a:pPr eaLnBrk="1" hangingPunct="1">
              <a:buFont typeface="Wingdings" pitchFamily="2" charset="2"/>
              <a:buNone/>
            </a:pPr>
            <a:r>
              <a:rPr lang="tr-TR" smtClean="0"/>
              <a:t>			</a:t>
            </a:r>
          </a:p>
          <a:p>
            <a:pPr eaLnBrk="1" hangingPunct="1">
              <a:buFont typeface="Wingdings" pitchFamily="2" charset="2"/>
              <a:buNone/>
            </a:pPr>
            <a:r>
              <a:rPr lang="tr-TR" smtClean="0"/>
              <a:t>                                                   </a:t>
            </a:r>
            <a:r>
              <a:rPr lang="tr-TR" sz="2800" b="1" smtClean="0"/>
              <a:t>ORTADOĞU</a:t>
            </a:r>
          </a:p>
          <a:p>
            <a:pPr eaLnBrk="1" hangingPunct="1">
              <a:buFont typeface="Wingdings" pitchFamily="2" charset="2"/>
              <a:buNone/>
            </a:pPr>
            <a:endParaRPr lang="tr-TR" sz="2800" b="1" smtClean="0"/>
          </a:p>
          <a:p>
            <a:pPr eaLnBrk="1" hangingPunct="1">
              <a:buFont typeface="Wingdings" pitchFamily="2" charset="2"/>
              <a:buNone/>
            </a:pPr>
            <a:endParaRPr lang="tr-TR" sz="2800" b="1" smtClean="0"/>
          </a:p>
          <a:p>
            <a:pPr eaLnBrk="1" hangingPunct="1">
              <a:buFont typeface="Wingdings" pitchFamily="2" charset="2"/>
              <a:buNone/>
            </a:pPr>
            <a:r>
              <a:rPr lang="tr-TR" sz="2400" b="1" smtClean="0"/>
              <a:t>      ENERJİ </a:t>
            </a:r>
          </a:p>
          <a:p>
            <a:pPr eaLnBrk="1" hangingPunct="1">
              <a:buFont typeface="Wingdings" pitchFamily="2" charset="2"/>
              <a:buNone/>
            </a:pPr>
            <a:r>
              <a:rPr lang="tr-TR" sz="2400" b="1" smtClean="0"/>
              <a:t>KAYNAKLARININ                      DÜNYA ENERJİ</a:t>
            </a:r>
          </a:p>
          <a:p>
            <a:pPr eaLnBrk="1" hangingPunct="1">
              <a:buFont typeface="Wingdings" pitchFamily="2" charset="2"/>
              <a:buNone/>
            </a:pPr>
            <a:r>
              <a:rPr lang="tr-TR" sz="2400" b="1" smtClean="0"/>
              <a:t>    PAYLAŞIMI</a:t>
            </a:r>
            <a:r>
              <a:rPr lang="tr-TR" sz="2800" b="1" smtClean="0"/>
              <a:t>                     </a:t>
            </a:r>
            <a:r>
              <a:rPr lang="tr-TR" sz="2400" b="1" smtClean="0"/>
              <a:t>KAYNAKLARININ % 60’I</a:t>
            </a:r>
            <a:endParaRPr lang="tr-TR" sz="2800" b="1" smtClean="0"/>
          </a:p>
          <a:p>
            <a:pPr eaLnBrk="1" hangingPunct="1">
              <a:buFont typeface="Wingdings" pitchFamily="2" charset="2"/>
              <a:buNone/>
            </a:pPr>
            <a:endParaRPr lang="tr-TR" smtClean="0"/>
          </a:p>
        </p:txBody>
      </p:sp>
      <p:sp>
        <p:nvSpPr>
          <p:cNvPr id="101379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8639175" y="6515100"/>
            <a:ext cx="463550" cy="273050"/>
          </a:xfrm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122971-F014-4CC2-96DF-48A9391C1DF5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tr-TR"/>
          </a:p>
        </p:txBody>
      </p:sp>
      <p:sp>
        <p:nvSpPr>
          <p:cNvPr id="107523" name="AutoShape 4"/>
          <p:cNvSpPr>
            <a:spLocks noChangeArrowheads="1"/>
          </p:cNvSpPr>
          <p:nvPr/>
        </p:nvSpPr>
        <p:spPr bwMode="auto">
          <a:xfrm>
            <a:off x="3203575" y="4437063"/>
            <a:ext cx="1584325" cy="485775"/>
          </a:xfrm>
          <a:prstGeom prst="rightArrow">
            <a:avLst>
              <a:gd name="adj1" fmla="val 50000"/>
              <a:gd name="adj2" fmla="val 8153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107524" name="AutoShape 6"/>
          <p:cNvSpPr>
            <a:spLocks noChangeArrowheads="1"/>
          </p:cNvSpPr>
          <p:nvPr/>
        </p:nvSpPr>
        <p:spPr bwMode="auto">
          <a:xfrm>
            <a:off x="5364163" y="3068638"/>
            <a:ext cx="2016125" cy="1223962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3 İçerik Yer Tutucusu" descr="Link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5750" y="214313"/>
            <a:ext cx="8513763" cy="6143625"/>
          </a:xfrm>
        </p:spPr>
      </p:pic>
      <p:sp>
        <p:nvSpPr>
          <p:cNvPr id="23554" name="5 Metin kutusu"/>
          <p:cNvSpPr txBox="1">
            <a:spLocks noChangeArrowheads="1"/>
          </p:cNvSpPr>
          <p:nvPr/>
        </p:nvSpPr>
        <p:spPr bwMode="auto">
          <a:xfrm>
            <a:off x="5857875" y="185737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tr-TR"/>
          </a:p>
        </p:txBody>
      </p:sp>
      <p:sp>
        <p:nvSpPr>
          <p:cNvPr id="8" name="7 Yuvarlatılmış Dikdörtgen"/>
          <p:cNvSpPr/>
          <p:nvPr/>
        </p:nvSpPr>
        <p:spPr>
          <a:xfrm>
            <a:off x="4643438" y="4643438"/>
            <a:ext cx="3571875" cy="1571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9" name="8 Dikdörtgen"/>
          <p:cNvSpPr/>
          <p:nvPr/>
        </p:nvSpPr>
        <p:spPr>
          <a:xfrm>
            <a:off x="4643438" y="4643446"/>
            <a:ext cx="3797517" cy="175432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Soğuk savaş sonrası 24 yeni devlet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4 Slayt Numarası Yer Tutucusu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9E8DC6-86DD-471F-AD9B-B97854302494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tr-TR"/>
          </a:p>
        </p:txBody>
      </p:sp>
      <p:sp>
        <p:nvSpPr>
          <p:cNvPr id="10957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1500188"/>
            <a:ext cx="8229600" cy="480853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tr-TR" smtClean="0"/>
              <a:t>               </a:t>
            </a:r>
            <a:r>
              <a:rPr lang="tr-TR" sz="3200" b="1" smtClean="0"/>
              <a:t>KÜRESELLEŞME</a:t>
            </a:r>
          </a:p>
          <a:p>
            <a:pPr eaLnBrk="1" hangingPunct="1">
              <a:buFont typeface="Wingdings" pitchFamily="2" charset="2"/>
              <a:buNone/>
            </a:pPr>
            <a:endParaRPr lang="tr-TR" sz="3200" b="1" smtClean="0"/>
          </a:p>
          <a:p>
            <a:pPr eaLnBrk="1" hangingPunct="1">
              <a:buFont typeface="Wingdings" pitchFamily="2" charset="2"/>
              <a:buNone/>
            </a:pPr>
            <a:endParaRPr lang="tr-TR" sz="3200" b="1" smtClean="0"/>
          </a:p>
          <a:p>
            <a:pPr eaLnBrk="1" hangingPunct="1">
              <a:buFont typeface="Wingdings" pitchFamily="2" charset="2"/>
              <a:buNone/>
            </a:pPr>
            <a:endParaRPr lang="tr-TR" sz="3200" b="1" smtClean="0"/>
          </a:p>
          <a:p>
            <a:pPr eaLnBrk="1" hangingPunct="1">
              <a:buFont typeface="Wingdings" pitchFamily="2" charset="2"/>
              <a:buNone/>
            </a:pPr>
            <a:r>
              <a:rPr lang="tr-TR" sz="3200" b="1" smtClean="0"/>
              <a:t>              ENERJİ GÜVENLİĞİ</a:t>
            </a:r>
          </a:p>
          <a:p>
            <a:pPr eaLnBrk="1" hangingPunct="1">
              <a:buFont typeface="Wingdings" pitchFamily="2" charset="2"/>
              <a:buNone/>
            </a:pPr>
            <a:endParaRPr lang="tr-TR" sz="3200" b="1" smtClean="0"/>
          </a:p>
          <a:p>
            <a:pPr eaLnBrk="1" hangingPunct="1">
              <a:buFont typeface="Wingdings" pitchFamily="2" charset="2"/>
              <a:buNone/>
            </a:pPr>
            <a:endParaRPr lang="tr-TR" sz="3200" b="1" smtClean="0"/>
          </a:p>
          <a:p>
            <a:pPr eaLnBrk="1" hangingPunct="1">
              <a:buFont typeface="Wingdings" pitchFamily="2" charset="2"/>
              <a:buNone/>
            </a:pPr>
            <a:r>
              <a:rPr lang="tr-TR" sz="3200" b="1" smtClean="0"/>
              <a:t>                     GELİŞME</a:t>
            </a:r>
          </a:p>
        </p:txBody>
      </p:sp>
      <p:sp>
        <p:nvSpPr>
          <p:cNvPr id="109571" name="AutoShape 4"/>
          <p:cNvSpPr>
            <a:spLocks noChangeArrowheads="1"/>
          </p:cNvSpPr>
          <p:nvPr/>
        </p:nvSpPr>
        <p:spPr bwMode="auto">
          <a:xfrm>
            <a:off x="3857625" y="2357438"/>
            <a:ext cx="647700" cy="1008062"/>
          </a:xfrm>
          <a:prstGeom prst="downArrow">
            <a:avLst>
              <a:gd name="adj1" fmla="val 50000"/>
              <a:gd name="adj2" fmla="val 3890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109572" name="AutoShape 5"/>
          <p:cNvSpPr>
            <a:spLocks noChangeArrowheads="1"/>
          </p:cNvSpPr>
          <p:nvPr/>
        </p:nvSpPr>
        <p:spPr bwMode="auto">
          <a:xfrm>
            <a:off x="3924300" y="4365625"/>
            <a:ext cx="647700" cy="1008063"/>
          </a:xfrm>
          <a:prstGeom prst="downArrow">
            <a:avLst>
              <a:gd name="adj1" fmla="val 50000"/>
              <a:gd name="adj2" fmla="val 3890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5 Slayt Numarası Yer Tutucusu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fld id="{3E7685A3-E7B0-4170-B235-F4B0F136A132}" type="slidenum">
              <a:rPr lang="tr-TR" sz="1600">
                <a:solidFill>
                  <a:schemeClr val="tx2"/>
                </a:solidFill>
              </a:rPr>
              <a:pPr algn="ctr"/>
              <a:t>51</a:t>
            </a:fld>
            <a:endParaRPr lang="tr-TR" sz="1600">
              <a:solidFill>
                <a:schemeClr val="tx2"/>
              </a:solidFill>
            </a:endParaRPr>
          </a:p>
        </p:txBody>
      </p:sp>
      <p:sp>
        <p:nvSpPr>
          <p:cNvPr id="1116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tr-TR" b="1" smtClean="0"/>
              <a:t>     ŞANGHAY İŞBİRLİĞİ TEŞKİLATI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tr-TR" b="1" smtClean="0"/>
              <a:t>ÇİN (*)                                         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tr-TR" b="1" smtClean="0"/>
              <a:t>RUSYA(*)                                GÖZLEMCİ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tr-TR" b="1" smtClean="0"/>
              <a:t>ÖZBEKİSTAN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tr-TR" b="1" smtClean="0"/>
              <a:t>KIRGİZİSTAN                    İRAN(*)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tr-TR" b="1" smtClean="0"/>
              <a:t>KAZAKİSTAN                   PAKİSTAN(*)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tr-TR" b="1" smtClean="0"/>
              <a:t>TACİKİSTAN                     HİNDİSTAN(*)</a:t>
            </a:r>
          </a:p>
        </p:txBody>
      </p:sp>
      <p:sp>
        <p:nvSpPr>
          <p:cNvPr id="111619" name="AutoShape 4"/>
          <p:cNvSpPr>
            <a:spLocks noChangeArrowheads="1"/>
          </p:cNvSpPr>
          <p:nvPr/>
        </p:nvSpPr>
        <p:spPr bwMode="auto">
          <a:xfrm>
            <a:off x="4643438" y="2071688"/>
            <a:ext cx="360362" cy="1368425"/>
          </a:xfrm>
          <a:prstGeom prst="downArrow">
            <a:avLst>
              <a:gd name="adj1" fmla="val 50000"/>
              <a:gd name="adj2" fmla="val 94934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2" descr="http://1.bp.blogspot.com/_P6eSPsjf11Q/SExFd2dfNpI/AAAAAAAAAmo/7EMV-Yq8TM4/s320/76--SCO_Ma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00" y="500063"/>
            <a:ext cx="8802688" cy="549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74" name="Picture 49" descr="asia_pol00"/>
          <p:cNvPicPr>
            <a:picLocks noChangeAspect="1" noChangeArrowheads="1"/>
          </p:cNvPicPr>
          <p:nvPr/>
        </p:nvPicPr>
        <p:blipFill>
          <a:blip r:embed="rId4" cstate="print"/>
          <a:srcRect l="7265" t="18408" r="9712" b="30722"/>
          <a:stretch>
            <a:fillRect/>
          </a:stretch>
        </p:blipFill>
        <p:spPr bwMode="auto">
          <a:xfrm>
            <a:off x="285750" y="965200"/>
            <a:ext cx="8678863" cy="5534025"/>
          </a:xfrm>
          <a:prstGeom prst="rect">
            <a:avLst/>
          </a:prstGeom>
          <a:solidFill>
            <a:srgbClr val="FF0000">
              <a:alpha val="49019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3122" name="Text Box 50"/>
          <p:cNvSpPr txBox="1">
            <a:spLocks noChangeArrowheads="1"/>
          </p:cNvSpPr>
          <p:nvPr/>
        </p:nvSpPr>
        <p:spPr bwMode="auto">
          <a:xfrm>
            <a:off x="4048125" y="4575175"/>
            <a:ext cx="2495550" cy="366713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lIns="91400" tIns="45700" rIns="91400" bIns="45700">
            <a:spAutoFit/>
          </a:bodyPr>
          <a:lstStyle/>
          <a:p>
            <a:pPr defTabSz="912813" eaLnBrk="0" hangingPunct="0"/>
            <a:r>
              <a:rPr lang="tr-TR" b="1">
                <a:solidFill>
                  <a:srgbClr val="000000"/>
                </a:solidFill>
              </a:rPr>
              <a:t>Çin Halk Cumhuriyeti</a:t>
            </a:r>
          </a:p>
        </p:txBody>
      </p:sp>
      <p:sp>
        <p:nvSpPr>
          <p:cNvPr id="220176" name="Oval 56"/>
          <p:cNvSpPr>
            <a:spLocks noChangeArrowheads="1"/>
          </p:cNvSpPr>
          <p:nvPr/>
        </p:nvSpPr>
        <p:spPr bwMode="auto">
          <a:xfrm>
            <a:off x="4532313" y="3992563"/>
            <a:ext cx="77787" cy="79375"/>
          </a:xfrm>
          <a:prstGeom prst="ellipse">
            <a:avLst/>
          </a:prstGeom>
          <a:solidFill>
            <a:srgbClr val="33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grpSp>
        <p:nvGrpSpPr>
          <p:cNvPr id="2" name="Group 77"/>
          <p:cNvGrpSpPr>
            <a:grpSpLocks/>
          </p:cNvGrpSpPr>
          <p:nvPr/>
        </p:nvGrpSpPr>
        <p:grpSpPr bwMode="auto">
          <a:xfrm>
            <a:off x="395288" y="1928813"/>
            <a:ext cx="2736850" cy="2508250"/>
            <a:chOff x="249" y="1215"/>
            <a:chExt cx="1724" cy="1580"/>
          </a:xfrm>
        </p:grpSpPr>
        <p:sp>
          <p:nvSpPr>
            <p:cNvPr id="220198" name="Text Box 51"/>
            <p:cNvSpPr txBox="1">
              <a:spLocks noChangeArrowheads="1"/>
            </p:cNvSpPr>
            <p:nvPr/>
          </p:nvSpPr>
          <p:spPr bwMode="auto">
            <a:xfrm>
              <a:off x="1157" y="1821"/>
              <a:ext cx="784" cy="212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91400" tIns="45700" rIns="91400" bIns="45700">
              <a:spAutoFit/>
            </a:bodyPr>
            <a:lstStyle/>
            <a:p>
              <a:pPr defTabSz="912813" eaLnBrk="0" hangingPunct="0"/>
              <a:r>
                <a:rPr lang="tr-TR" sz="1600" b="1">
                  <a:solidFill>
                    <a:srgbClr val="000000"/>
                  </a:solidFill>
                </a:rPr>
                <a:t>Kazakistan</a:t>
              </a:r>
            </a:p>
          </p:txBody>
        </p:sp>
        <p:sp>
          <p:nvSpPr>
            <p:cNvPr id="220199" name="Text Box 53"/>
            <p:cNvSpPr txBox="1">
              <a:spLocks noChangeArrowheads="1"/>
            </p:cNvSpPr>
            <p:nvPr/>
          </p:nvSpPr>
          <p:spPr bwMode="auto">
            <a:xfrm>
              <a:off x="1363" y="2160"/>
              <a:ext cx="610" cy="173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 lIns="91400" tIns="45700" rIns="91400" bIns="45700">
              <a:spAutoFit/>
            </a:bodyPr>
            <a:lstStyle/>
            <a:p>
              <a:pPr defTabSz="912813" eaLnBrk="0" hangingPunct="0"/>
              <a:r>
                <a:rPr lang="tr-TR" sz="1200" b="1">
                  <a:solidFill>
                    <a:srgbClr val="000000"/>
                  </a:solidFill>
                </a:rPr>
                <a:t>Kırgızistan</a:t>
              </a:r>
            </a:p>
          </p:txBody>
        </p:sp>
        <p:sp>
          <p:nvSpPr>
            <p:cNvPr id="220200" name="Text Box 55"/>
            <p:cNvSpPr txBox="1">
              <a:spLocks noChangeArrowheads="1"/>
            </p:cNvSpPr>
            <p:nvPr/>
          </p:nvSpPr>
          <p:spPr bwMode="auto">
            <a:xfrm>
              <a:off x="839" y="2622"/>
              <a:ext cx="590" cy="173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 lIns="91400" tIns="45700" rIns="91400" bIns="45700">
              <a:spAutoFit/>
            </a:bodyPr>
            <a:lstStyle/>
            <a:p>
              <a:pPr defTabSz="912813" eaLnBrk="0" hangingPunct="0"/>
              <a:r>
                <a:rPr lang="tr-TR" sz="1200" b="1">
                  <a:solidFill>
                    <a:srgbClr val="000000"/>
                  </a:solidFill>
                </a:rPr>
                <a:t>Tacikistan</a:t>
              </a:r>
            </a:p>
          </p:txBody>
        </p:sp>
        <p:sp>
          <p:nvSpPr>
            <p:cNvPr id="220201" name="Text Box 57"/>
            <p:cNvSpPr txBox="1">
              <a:spLocks noChangeArrowheads="1"/>
            </p:cNvSpPr>
            <p:nvPr/>
          </p:nvSpPr>
          <p:spPr bwMode="auto">
            <a:xfrm>
              <a:off x="249" y="1215"/>
              <a:ext cx="1330" cy="212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91400" tIns="45700" rIns="91400" bIns="45700">
              <a:spAutoFit/>
            </a:bodyPr>
            <a:lstStyle/>
            <a:p>
              <a:pPr defTabSz="912813" eaLnBrk="0" hangingPunct="0"/>
              <a:r>
                <a:rPr lang="tr-TR" sz="1600" b="1">
                  <a:solidFill>
                    <a:srgbClr val="000000"/>
                  </a:solidFill>
                </a:rPr>
                <a:t>Rusya Federasyonu</a:t>
              </a:r>
            </a:p>
          </p:txBody>
        </p:sp>
      </p:grpSp>
      <p:sp>
        <p:nvSpPr>
          <p:cNvPr id="220178" name="Text Box 59"/>
          <p:cNvSpPr txBox="1">
            <a:spLocks noChangeArrowheads="1"/>
          </p:cNvSpPr>
          <p:nvPr/>
        </p:nvSpPr>
        <p:spPr bwMode="auto">
          <a:xfrm>
            <a:off x="4716463" y="3416300"/>
            <a:ext cx="1257300" cy="33655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 wrap="none" lIns="91400" tIns="45700" rIns="91400" bIns="45700">
            <a:spAutoFit/>
          </a:bodyPr>
          <a:lstStyle/>
          <a:p>
            <a:pPr defTabSz="912813" eaLnBrk="0" hangingPunct="0"/>
            <a:r>
              <a:rPr lang="tr-TR" sz="1600" b="1">
                <a:solidFill>
                  <a:srgbClr val="000000"/>
                </a:solidFill>
              </a:rPr>
              <a:t>Moğolistan</a:t>
            </a:r>
          </a:p>
        </p:txBody>
      </p:sp>
      <p:sp>
        <p:nvSpPr>
          <p:cNvPr id="220179" name="Text Box 60"/>
          <p:cNvSpPr txBox="1">
            <a:spLocks noChangeArrowheads="1"/>
          </p:cNvSpPr>
          <p:nvPr/>
        </p:nvSpPr>
        <p:spPr bwMode="auto">
          <a:xfrm>
            <a:off x="2093913" y="5745163"/>
            <a:ext cx="1109662" cy="33655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 wrap="none" lIns="91400" tIns="45700" rIns="91400" bIns="45700">
            <a:spAutoFit/>
          </a:bodyPr>
          <a:lstStyle/>
          <a:p>
            <a:pPr defTabSz="912813" eaLnBrk="0" hangingPunct="0"/>
            <a:r>
              <a:rPr lang="tr-TR" sz="1600" b="1">
                <a:solidFill>
                  <a:srgbClr val="000000"/>
                </a:solidFill>
              </a:rPr>
              <a:t>Hindistan</a:t>
            </a:r>
          </a:p>
        </p:txBody>
      </p:sp>
      <p:grpSp>
        <p:nvGrpSpPr>
          <p:cNvPr id="220180" name="Group 61"/>
          <p:cNvGrpSpPr>
            <a:grpSpLocks/>
          </p:cNvGrpSpPr>
          <p:nvPr/>
        </p:nvGrpSpPr>
        <p:grpSpPr bwMode="auto">
          <a:xfrm>
            <a:off x="468313" y="884238"/>
            <a:ext cx="685800" cy="914400"/>
            <a:chOff x="144" y="2448"/>
            <a:chExt cx="432" cy="576"/>
          </a:xfrm>
        </p:grpSpPr>
        <p:graphicFrame>
          <p:nvGraphicFramePr>
            <p:cNvPr id="220173" name="Object 13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144" y="2592"/>
            <a:ext cx="432" cy="432"/>
          </p:xfrm>
          <a:graphic>
            <a:graphicData uri="http://schemas.openxmlformats.org/presentationml/2006/ole">
              <p:oleObj spid="_x0000_s220173" name="Clip" r:id="rId5" imgW="3308040" imgH="3662280" progId="">
                <p:embed/>
              </p:oleObj>
            </a:graphicData>
          </a:graphic>
        </p:graphicFrame>
        <p:sp>
          <p:nvSpPr>
            <p:cNvPr id="220197" name="Text Box 63"/>
            <p:cNvSpPr txBox="1">
              <a:spLocks noChangeArrowheads="1"/>
            </p:cNvSpPr>
            <p:nvPr/>
          </p:nvSpPr>
          <p:spPr bwMode="auto">
            <a:xfrm>
              <a:off x="267" y="2448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tr-TR" sz="1400" b="1"/>
                <a:t>K</a:t>
              </a:r>
              <a:endParaRPr lang="en-US" sz="1400" b="1"/>
            </a:p>
          </p:txBody>
        </p:sp>
      </p:grpSp>
      <p:sp>
        <p:nvSpPr>
          <p:cNvPr id="220181" name="Line 64"/>
          <p:cNvSpPr>
            <a:spLocks noChangeShapeType="1"/>
          </p:cNvSpPr>
          <p:nvPr/>
        </p:nvSpPr>
        <p:spPr bwMode="auto">
          <a:xfrm flipV="1">
            <a:off x="7567613" y="2730500"/>
            <a:ext cx="173037" cy="19700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220182" name="Oval 65"/>
          <p:cNvSpPr>
            <a:spLocks noChangeArrowheads="1"/>
          </p:cNvSpPr>
          <p:nvPr/>
        </p:nvSpPr>
        <p:spPr bwMode="auto">
          <a:xfrm>
            <a:off x="7524750" y="4797425"/>
            <a:ext cx="71438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220183" name="Text Box 66"/>
          <p:cNvSpPr txBox="1">
            <a:spLocks noChangeArrowheads="1"/>
          </p:cNvSpPr>
          <p:nvPr/>
        </p:nvSpPr>
        <p:spPr bwMode="auto">
          <a:xfrm>
            <a:off x="323850" y="4125913"/>
            <a:ext cx="557213" cy="33655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 wrap="none" lIns="91400" tIns="45700" rIns="91400" bIns="45700">
            <a:spAutoFit/>
          </a:bodyPr>
          <a:lstStyle/>
          <a:p>
            <a:pPr defTabSz="912813" eaLnBrk="0" hangingPunct="0"/>
            <a:r>
              <a:rPr lang="tr-TR" sz="1600" b="1">
                <a:solidFill>
                  <a:srgbClr val="000000"/>
                </a:solidFill>
              </a:rPr>
              <a:t>İran</a:t>
            </a:r>
          </a:p>
        </p:txBody>
      </p:sp>
      <p:sp>
        <p:nvSpPr>
          <p:cNvPr id="220184" name="Text Box 67"/>
          <p:cNvSpPr txBox="1">
            <a:spLocks noChangeArrowheads="1"/>
          </p:cNvSpPr>
          <p:nvPr/>
        </p:nvSpPr>
        <p:spPr bwMode="auto">
          <a:xfrm>
            <a:off x="1116013" y="4892675"/>
            <a:ext cx="1079500" cy="33655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 lIns="91400" tIns="45700" rIns="91400" bIns="45700">
            <a:spAutoFit/>
          </a:bodyPr>
          <a:lstStyle/>
          <a:p>
            <a:pPr defTabSz="912813" eaLnBrk="0" hangingPunct="0"/>
            <a:r>
              <a:rPr lang="tr-TR" sz="1600" b="1">
                <a:solidFill>
                  <a:srgbClr val="000000"/>
                </a:solidFill>
              </a:rPr>
              <a:t>Pakistan</a:t>
            </a:r>
          </a:p>
        </p:txBody>
      </p:sp>
      <p:sp>
        <p:nvSpPr>
          <p:cNvPr id="220185" name="Text Box 69"/>
          <p:cNvSpPr txBox="1">
            <a:spLocks noChangeArrowheads="1"/>
          </p:cNvSpPr>
          <p:nvPr/>
        </p:nvSpPr>
        <p:spPr bwMode="auto">
          <a:xfrm>
            <a:off x="1054100" y="3298825"/>
            <a:ext cx="996950" cy="274638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none" lIns="91400" tIns="45700" rIns="91400" bIns="45700">
            <a:spAutoFit/>
          </a:bodyPr>
          <a:lstStyle/>
          <a:p>
            <a:pPr defTabSz="912813" eaLnBrk="0" hangingPunct="0"/>
            <a:r>
              <a:rPr lang="tr-TR" sz="1200" b="1">
                <a:solidFill>
                  <a:srgbClr val="000000"/>
                </a:solidFill>
              </a:rPr>
              <a:t>Özbekistan</a:t>
            </a:r>
          </a:p>
        </p:txBody>
      </p:sp>
      <p:sp>
        <p:nvSpPr>
          <p:cNvPr id="220186" name="Rectangle 72"/>
          <p:cNvSpPr>
            <a:spLocks noChangeArrowheads="1"/>
          </p:cNvSpPr>
          <p:nvPr/>
        </p:nvSpPr>
        <p:spPr bwMode="auto">
          <a:xfrm>
            <a:off x="5867400" y="5275263"/>
            <a:ext cx="3106738" cy="12239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tr-TR" b="1"/>
              <a:t>	</a:t>
            </a:r>
          </a:p>
          <a:p>
            <a:r>
              <a:rPr lang="tr-TR" b="1"/>
              <a:t>          </a:t>
            </a:r>
          </a:p>
          <a:p>
            <a:endParaRPr lang="tr-TR" b="1"/>
          </a:p>
          <a:p>
            <a:r>
              <a:rPr lang="tr-TR" b="1"/>
              <a:t>	</a:t>
            </a:r>
          </a:p>
        </p:txBody>
      </p:sp>
      <p:sp>
        <p:nvSpPr>
          <p:cNvPr id="220187" name="Rectangle 71"/>
          <p:cNvSpPr>
            <a:spLocks noChangeArrowheads="1"/>
          </p:cNvSpPr>
          <p:nvPr/>
        </p:nvSpPr>
        <p:spPr bwMode="auto">
          <a:xfrm>
            <a:off x="5940425" y="6164263"/>
            <a:ext cx="506413" cy="28892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pic>
        <p:nvPicPr>
          <p:cNvPr id="220188" name="Picture 74" descr="201"/>
          <p:cNvPicPr>
            <a:picLocks noChangeAspect="1" noChangeArrowheads="1"/>
          </p:cNvPicPr>
          <p:nvPr/>
        </p:nvPicPr>
        <p:blipFill>
          <a:blip r:embed="rId6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3357563" y="357188"/>
            <a:ext cx="5608637" cy="17748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47" name="Freeform 75"/>
          <p:cNvSpPr>
            <a:spLocks/>
          </p:cNvSpPr>
          <p:nvPr/>
        </p:nvSpPr>
        <p:spPr bwMode="auto">
          <a:xfrm>
            <a:off x="2524125" y="3211513"/>
            <a:ext cx="1454150" cy="1122362"/>
          </a:xfrm>
          <a:custGeom>
            <a:avLst/>
            <a:gdLst>
              <a:gd name="T0" fmla="*/ 2147483647 w 916"/>
              <a:gd name="T1" fmla="*/ 0 h 707"/>
              <a:gd name="T2" fmla="*/ 2147483647 w 916"/>
              <a:gd name="T3" fmla="*/ 2147483647 h 707"/>
              <a:gd name="T4" fmla="*/ 2147483647 w 916"/>
              <a:gd name="T5" fmla="*/ 2147483647 h 707"/>
              <a:gd name="T6" fmla="*/ 2147483647 w 916"/>
              <a:gd name="T7" fmla="*/ 2147483647 h 707"/>
              <a:gd name="T8" fmla="*/ 2147483647 w 916"/>
              <a:gd name="T9" fmla="*/ 2147483647 h 707"/>
              <a:gd name="T10" fmla="*/ 2147483647 w 916"/>
              <a:gd name="T11" fmla="*/ 2147483647 h 707"/>
              <a:gd name="T12" fmla="*/ 2147483647 w 916"/>
              <a:gd name="T13" fmla="*/ 2147483647 h 707"/>
              <a:gd name="T14" fmla="*/ 2147483647 w 916"/>
              <a:gd name="T15" fmla="*/ 2147483647 h 707"/>
              <a:gd name="T16" fmla="*/ 2147483647 w 916"/>
              <a:gd name="T17" fmla="*/ 2147483647 h 707"/>
              <a:gd name="T18" fmla="*/ 2147483647 w 916"/>
              <a:gd name="T19" fmla="*/ 2147483647 h 707"/>
              <a:gd name="T20" fmla="*/ 2147483647 w 916"/>
              <a:gd name="T21" fmla="*/ 2147483647 h 707"/>
              <a:gd name="T22" fmla="*/ 2147483647 w 916"/>
              <a:gd name="T23" fmla="*/ 2147483647 h 707"/>
              <a:gd name="T24" fmla="*/ 2147483647 w 916"/>
              <a:gd name="T25" fmla="*/ 2147483647 h 707"/>
              <a:gd name="T26" fmla="*/ 2147483647 w 916"/>
              <a:gd name="T27" fmla="*/ 2147483647 h 707"/>
              <a:gd name="T28" fmla="*/ 2147483647 w 916"/>
              <a:gd name="T29" fmla="*/ 2147483647 h 707"/>
              <a:gd name="T30" fmla="*/ 2147483647 w 916"/>
              <a:gd name="T31" fmla="*/ 2147483647 h 707"/>
              <a:gd name="T32" fmla="*/ 2147483647 w 916"/>
              <a:gd name="T33" fmla="*/ 2147483647 h 707"/>
              <a:gd name="T34" fmla="*/ 2147483647 w 916"/>
              <a:gd name="T35" fmla="*/ 2147483647 h 707"/>
              <a:gd name="T36" fmla="*/ 0 w 916"/>
              <a:gd name="T37" fmla="*/ 2147483647 h 707"/>
              <a:gd name="T38" fmla="*/ 2147483647 w 916"/>
              <a:gd name="T39" fmla="*/ 2147483647 h 707"/>
              <a:gd name="T40" fmla="*/ 0 w 916"/>
              <a:gd name="T41" fmla="*/ 2147483647 h 707"/>
              <a:gd name="T42" fmla="*/ 2147483647 w 916"/>
              <a:gd name="T43" fmla="*/ 2147483647 h 707"/>
              <a:gd name="T44" fmla="*/ 2147483647 w 916"/>
              <a:gd name="T45" fmla="*/ 2147483647 h 707"/>
              <a:gd name="T46" fmla="*/ 2147483647 w 916"/>
              <a:gd name="T47" fmla="*/ 2147483647 h 70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916"/>
              <a:gd name="T73" fmla="*/ 0 h 707"/>
              <a:gd name="T74" fmla="*/ 916 w 916"/>
              <a:gd name="T75" fmla="*/ 707 h 707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916" h="707">
                <a:moveTo>
                  <a:pt x="916" y="0"/>
                </a:moveTo>
                <a:cubicBezTo>
                  <a:pt x="893" y="23"/>
                  <a:pt x="887" y="42"/>
                  <a:pt x="855" y="53"/>
                </a:cubicBezTo>
                <a:cubicBezTo>
                  <a:pt x="811" y="95"/>
                  <a:pt x="861" y="42"/>
                  <a:pt x="829" y="96"/>
                </a:cubicBezTo>
                <a:cubicBezTo>
                  <a:pt x="821" y="110"/>
                  <a:pt x="798" y="123"/>
                  <a:pt x="785" y="131"/>
                </a:cubicBezTo>
                <a:cubicBezTo>
                  <a:pt x="730" y="125"/>
                  <a:pt x="693" y="110"/>
                  <a:pt x="654" y="149"/>
                </a:cubicBezTo>
                <a:cubicBezTo>
                  <a:pt x="631" y="217"/>
                  <a:pt x="665" y="134"/>
                  <a:pt x="619" y="192"/>
                </a:cubicBezTo>
                <a:cubicBezTo>
                  <a:pt x="613" y="199"/>
                  <a:pt x="617" y="212"/>
                  <a:pt x="610" y="219"/>
                </a:cubicBezTo>
                <a:cubicBezTo>
                  <a:pt x="589" y="240"/>
                  <a:pt x="552" y="232"/>
                  <a:pt x="523" y="236"/>
                </a:cubicBezTo>
                <a:cubicBezTo>
                  <a:pt x="506" y="242"/>
                  <a:pt x="479" y="237"/>
                  <a:pt x="471" y="253"/>
                </a:cubicBezTo>
                <a:cubicBezTo>
                  <a:pt x="460" y="275"/>
                  <a:pt x="509" y="302"/>
                  <a:pt x="514" y="306"/>
                </a:cubicBezTo>
                <a:cubicBezTo>
                  <a:pt x="505" y="315"/>
                  <a:pt x="495" y="322"/>
                  <a:pt x="488" y="332"/>
                </a:cubicBezTo>
                <a:cubicBezTo>
                  <a:pt x="481" y="343"/>
                  <a:pt x="480" y="373"/>
                  <a:pt x="471" y="384"/>
                </a:cubicBezTo>
                <a:cubicBezTo>
                  <a:pt x="464" y="392"/>
                  <a:pt x="453" y="395"/>
                  <a:pt x="445" y="402"/>
                </a:cubicBezTo>
                <a:cubicBezTo>
                  <a:pt x="439" y="407"/>
                  <a:pt x="434" y="415"/>
                  <a:pt x="427" y="419"/>
                </a:cubicBezTo>
                <a:cubicBezTo>
                  <a:pt x="411" y="427"/>
                  <a:pt x="375" y="437"/>
                  <a:pt x="375" y="437"/>
                </a:cubicBezTo>
                <a:cubicBezTo>
                  <a:pt x="350" y="461"/>
                  <a:pt x="312" y="478"/>
                  <a:pt x="279" y="489"/>
                </a:cubicBezTo>
                <a:cubicBezTo>
                  <a:pt x="243" y="477"/>
                  <a:pt x="219" y="479"/>
                  <a:pt x="192" y="507"/>
                </a:cubicBezTo>
                <a:cubicBezTo>
                  <a:pt x="117" y="481"/>
                  <a:pt x="158" y="487"/>
                  <a:pt x="69" y="498"/>
                </a:cubicBezTo>
                <a:cubicBezTo>
                  <a:pt x="32" y="522"/>
                  <a:pt x="13" y="507"/>
                  <a:pt x="0" y="550"/>
                </a:cubicBezTo>
                <a:cubicBezTo>
                  <a:pt x="6" y="559"/>
                  <a:pt x="17" y="566"/>
                  <a:pt x="17" y="576"/>
                </a:cubicBezTo>
                <a:cubicBezTo>
                  <a:pt x="17" y="584"/>
                  <a:pt x="0" y="586"/>
                  <a:pt x="0" y="594"/>
                </a:cubicBezTo>
                <a:cubicBezTo>
                  <a:pt x="0" y="620"/>
                  <a:pt x="27" y="623"/>
                  <a:pt x="43" y="629"/>
                </a:cubicBezTo>
                <a:cubicBezTo>
                  <a:pt x="46" y="638"/>
                  <a:pt x="53" y="646"/>
                  <a:pt x="52" y="655"/>
                </a:cubicBezTo>
                <a:cubicBezTo>
                  <a:pt x="50" y="673"/>
                  <a:pt x="34" y="707"/>
                  <a:pt x="34" y="707"/>
                </a:cubicBezTo>
              </a:path>
            </a:pathLst>
          </a:custGeom>
          <a:noFill/>
          <a:ln w="101600" cap="flat" cmpd="sng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lIns="92075" tIns="46038" rIns="92075" bIns="46038"/>
          <a:lstStyle/>
          <a:p>
            <a:endParaRPr lang="tr-TR"/>
          </a:p>
        </p:txBody>
      </p:sp>
      <p:sp>
        <p:nvSpPr>
          <p:cNvPr id="220190" name="Text Box 78"/>
          <p:cNvSpPr txBox="1">
            <a:spLocks noChangeArrowheads="1"/>
          </p:cNvSpPr>
          <p:nvPr/>
        </p:nvSpPr>
        <p:spPr bwMode="auto">
          <a:xfrm>
            <a:off x="7550150" y="4630738"/>
            <a:ext cx="904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1600" b="1"/>
              <a:t>Şangay</a:t>
            </a:r>
          </a:p>
        </p:txBody>
      </p:sp>
      <p:sp>
        <p:nvSpPr>
          <p:cNvPr id="3151" name="Text Box 79"/>
          <p:cNvSpPr txBox="1">
            <a:spLocks noChangeArrowheads="1"/>
          </p:cNvSpPr>
          <p:nvPr/>
        </p:nvSpPr>
        <p:spPr bwMode="auto">
          <a:xfrm>
            <a:off x="4478338" y="893763"/>
            <a:ext cx="25415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>
                <a:solidFill>
                  <a:srgbClr val="FFFF00"/>
                </a:solidFill>
                <a:latin typeface="+mn-lt"/>
              </a:rPr>
              <a:t>25 Nisan 1996</a:t>
            </a:r>
          </a:p>
        </p:txBody>
      </p:sp>
      <p:sp>
        <p:nvSpPr>
          <p:cNvPr id="220192" name="Rectangle 80"/>
          <p:cNvSpPr>
            <a:spLocks noChangeArrowheads="1"/>
          </p:cNvSpPr>
          <p:nvPr/>
        </p:nvSpPr>
        <p:spPr bwMode="auto">
          <a:xfrm>
            <a:off x="5940425" y="5759450"/>
            <a:ext cx="506413" cy="288925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220193" name="Rectangle 81"/>
          <p:cNvSpPr>
            <a:spLocks noChangeArrowheads="1"/>
          </p:cNvSpPr>
          <p:nvPr/>
        </p:nvSpPr>
        <p:spPr bwMode="auto">
          <a:xfrm>
            <a:off x="5940425" y="5348288"/>
            <a:ext cx="506413" cy="288925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220194" name="Text Box 82"/>
          <p:cNvSpPr txBox="1">
            <a:spLocks noChangeArrowheads="1"/>
          </p:cNvSpPr>
          <p:nvPr/>
        </p:nvSpPr>
        <p:spPr bwMode="auto">
          <a:xfrm>
            <a:off x="6491288" y="5319713"/>
            <a:ext cx="1200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b="1">
                <a:solidFill>
                  <a:schemeClr val="bg1"/>
                </a:solidFill>
              </a:rPr>
              <a:t>İlk Üyeler</a:t>
            </a:r>
          </a:p>
        </p:txBody>
      </p:sp>
      <p:sp>
        <p:nvSpPr>
          <p:cNvPr id="220195" name="Text Box 83"/>
          <p:cNvSpPr txBox="1">
            <a:spLocks noChangeArrowheads="1"/>
          </p:cNvSpPr>
          <p:nvPr/>
        </p:nvSpPr>
        <p:spPr bwMode="auto">
          <a:xfrm>
            <a:off x="6478588" y="5738813"/>
            <a:ext cx="2508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b="1">
                <a:solidFill>
                  <a:schemeClr val="bg1"/>
                </a:solidFill>
              </a:rPr>
              <a:t>Daha Sonra Üye Olan</a:t>
            </a:r>
          </a:p>
        </p:txBody>
      </p:sp>
      <p:sp>
        <p:nvSpPr>
          <p:cNvPr id="220196" name="Text Box 84"/>
          <p:cNvSpPr txBox="1">
            <a:spLocks noChangeArrowheads="1"/>
          </p:cNvSpPr>
          <p:nvPr/>
        </p:nvSpPr>
        <p:spPr bwMode="auto">
          <a:xfrm>
            <a:off x="6491288" y="6157913"/>
            <a:ext cx="1962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b="1">
                <a:solidFill>
                  <a:schemeClr val="bg1"/>
                </a:solidFill>
              </a:rPr>
              <a:t>Gözlemci Üyeler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12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6" presetClass="emph" presetSubtype="0" autoRev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2" grpId="0" animBg="1"/>
      <p:bldP spid="314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09" name="Picture 5" descr="210"/>
          <p:cNvPicPr>
            <a:picLocks noChangeAspect="1" noChangeArrowheads="1"/>
          </p:cNvPicPr>
          <p:nvPr/>
        </p:nvPicPr>
        <p:blipFill>
          <a:blip r:embed="rId3" cstate="print"/>
          <a:srcRect t="6409" b="10550"/>
          <a:stretch>
            <a:fillRect/>
          </a:stretch>
        </p:blipFill>
        <p:spPr bwMode="auto">
          <a:xfrm>
            <a:off x="2339975" y="836613"/>
            <a:ext cx="4392613" cy="22907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34950" y="5445125"/>
            <a:ext cx="8780463" cy="1357313"/>
            <a:chOff x="148" y="3430"/>
            <a:chExt cx="5531" cy="855"/>
          </a:xfrm>
        </p:grpSpPr>
        <p:sp>
          <p:nvSpPr>
            <p:cNvPr id="222225" name="Text Box 6"/>
            <p:cNvSpPr txBox="1">
              <a:spLocks noChangeArrowheads="1"/>
            </p:cNvSpPr>
            <p:nvPr/>
          </p:nvSpPr>
          <p:spPr bwMode="auto">
            <a:xfrm>
              <a:off x="148" y="3635"/>
              <a:ext cx="1861" cy="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10000"/>
                </a:lnSpc>
                <a:buClr>
                  <a:srgbClr val="FFFF00"/>
                </a:buClr>
                <a:buFont typeface="Symbol" pitchFamily="18" charset="2"/>
                <a:buNone/>
              </a:pPr>
              <a:r>
                <a:rPr lang="tr-TR" sz="2800" b="1">
                  <a:solidFill>
                    <a:schemeClr val="bg1"/>
                  </a:solidFill>
                </a:rPr>
                <a:t>ŞANGHAY FORUMU </a:t>
              </a:r>
            </a:p>
          </p:txBody>
        </p:sp>
        <p:sp>
          <p:nvSpPr>
            <p:cNvPr id="222226" name="Text Box 7"/>
            <p:cNvSpPr txBox="1">
              <a:spLocks noChangeArrowheads="1"/>
            </p:cNvSpPr>
            <p:nvPr/>
          </p:nvSpPr>
          <p:spPr bwMode="auto">
            <a:xfrm>
              <a:off x="3094" y="3634"/>
              <a:ext cx="2585" cy="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10000"/>
                </a:lnSpc>
                <a:buClr>
                  <a:srgbClr val="FFFF00"/>
                </a:buClr>
                <a:buFont typeface="Symbol" pitchFamily="18" charset="2"/>
                <a:buNone/>
              </a:pPr>
              <a:r>
                <a:rPr lang="tr-TR" sz="2800" b="1">
                  <a:solidFill>
                    <a:schemeClr val="bg1"/>
                  </a:solidFill>
                </a:rPr>
                <a:t>ŞANGHAY İŞBİRLİĞİ ÖRGÜTÜ</a:t>
              </a:r>
            </a:p>
          </p:txBody>
        </p:sp>
        <p:sp>
          <p:nvSpPr>
            <p:cNvPr id="222227" name="AutoShape 20"/>
            <p:cNvSpPr>
              <a:spLocks noChangeArrowheads="1"/>
            </p:cNvSpPr>
            <p:nvPr/>
          </p:nvSpPr>
          <p:spPr bwMode="auto">
            <a:xfrm>
              <a:off x="2039" y="3430"/>
              <a:ext cx="998" cy="817"/>
            </a:xfrm>
            <a:prstGeom prst="rightArrow">
              <a:avLst>
                <a:gd name="adj1" fmla="val 50000"/>
                <a:gd name="adj2" fmla="val 30539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r-TR" sz="2400" b="1">
                <a:latin typeface="Arial Black" pitchFamily="34" charset="0"/>
              </a:endParaRP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107950" y="3429000"/>
            <a:ext cx="8932863" cy="1801813"/>
            <a:chOff x="68" y="2160"/>
            <a:chExt cx="5627" cy="1135"/>
          </a:xfrm>
        </p:grpSpPr>
        <p:pic>
          <p:nvPicPr>
            <p:cNvPr id="222212" name="Picture 8" descr="ch-lgfla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" y="2160"/>
              <a:ext cx="815" cy="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2213" name="Picture 9" descr="kg-lgfla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27" y="2160"/>
              <a:ext cx="815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2214" name="Picture 10" descr="ti-lgfla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81" y="2160"/>
              <a:ext cx="813" cy="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2215" name="Picture 11" descr="uz-lgfla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833" y="2160"/>
              <a:ext cx="814" cy="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2216" name="Picture 12" descr="RUSSIA_F"/>
            <p:cNvPicPr preferRelativeResize="0"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22" y="2160"/>
              <a:ext cx="813" cy="5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2217" name="Picture 13" descr="kz-lgfla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973" y="2160"/>
              <a:ext cx="815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2218" name="Text Box 14"/>
            <p:cNvSpPr txBox="1">
              <a:spLocks noChangeArrowheads="1"/>
            </p:cNvSpPr>
            <p:nvPr/>
          </p:nvSpPr>
          <p:spPr bwMode="auto">
            <a:xfrm>
              <a:off x="289" y="2704"/>
              <a:ext cx="392" cy="1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marL="342900" indent="-342900" algn="just">
                <a:lnSpc>
                  <a:spcPct val="90000"/>
                </a:lnSpc>
                <a:spcBef>
                  <a:spcPct val="20000"/>
                </a:spcBef>
                <a:buClr>
                  <a:srgbClr val="FAFD00"/>
                </a:buClr>
                <a:buFont typeface="Wingdings" pitchFamily="2" charset="2"/>
                <a:buNone/>
              </a:pPr>
              <a:r>
                <a:rPr lang="tr-TR" sz="1600" b="1">
                  <a:solidFill>
                    <a:srgbClr val="FFFFFF"/>
                  </a:solidFill>
                </a:rPr>
                <a:t>ÇHC</a:t>
              </a:r>
            </a:p>
          </p:txBody>
        </p:sp>
        <p:sp>
          <p:nvSpPr>
            <p:cNvPr id="222219" name="Text Box 15"/>
            <p:cNvSpPr txBox="1">
              <a:spLocks noChangeArrowheads="1"/>
            </p:cNvSpPr>
            <p:nvPr/>
          </p:nvSpPr>
          <p:spPr bwMode="auto">
            <a:xfrm>
              <a:off x="1156" y="2712"/>
              <a:ext cx="499" cy="1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marL="342900" indent="-342900" algn="just">
                <a:lnSpc>
                  <a:spcPct val="90000"/>
                </a:lnSpc>
                <a:spcBef>
                  <a:spcPct val="20000"/>
                </a:spcBef>
                <a:buClr>
                  <a:srgbClr val="FAFD00"/>
                </a:buClr>
                <a:buFont typeface="Wingdings" pitchFamily="2" charset="2"/>
                <a:buNone/>
              </a:pPr>
              <a:r>
                <a:rPr lang="tr-TR" sz="1600" b="1">
                  <a:solidFill>
                    <a:srgbClr val="FFFFFF"/>
                  </a:solidFill>
                </a:rPr>
                <a:t>Rusya</a:t>
              </a:r>
            </a:p>
          </p:txBody>
        </p:sp>
        <p:sp>
          <p:nvSpPr>
            <p:cNvPr id="222220" name="Text Box 16"/>
            <p:cNvSpPr txBox="1">
              <a:spLocks noChangeArrowheads="1"/>
            </p:cNvSpPr>
            <p:nvPr/>
          </p:nvSpPr>
          <p:spPr bwMode="auto">
            <a:xfrm>
              <a:off x="1989" y="2712"/>
              <a:ext cx="784" cy="1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marL="342900" indent="-342900" algn="just">
                <a:lnSpc>
                  <a:spcPct val="90000"/>
                </a:lnSpc>
                <a:spcBef>
                  <a:spcPct val="20000"/>
                </a:spcBef>
                <a:buClr>
                  <a:srgbClr val="FAFD00"/>
                </a:buClr>
                <a:buFont typeface="Wingdings" pitchFamily="2" charset="2"/>
                <a:buNone/>
              </a:pPr>
              <a:r>
                <a:rPr lang="tr-TR" sz="1600" b="1">
                  <a:solidFill>
                    <a:srgbClr val="FFFFFF"/>
                  </a:solidFill>
                </a:rPr>
                <a:t>Kazakistan</a:t>
              </a:r>
            </a:p>
          </p:txBody>
        </p:sp>
        <p:sp>
          <p:nvSpPr>
            <p:cNvPr id="222221" name="Text Box 17"/>
            <p:cNvSpPr txBox="1">
              <a:spLocks noChangeArrowheads="1"/>
            </p:cNvSpPr>
            <p:nvPr/>
          </p:nvSpPr>
          <p:spPr bwMode="auto">
            <a:xfrm>
              <a:off x="2941" y="2704"/>
              <a:ext cx="771" cy="1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marL="342900" indent="-342900" algn="just">
                <a:lnSpc>
                  <a:spcPct val="90000"/>
                </a:lnSpc>
                <a:spcBef>
                  <a:spcPct val="20000"/>
                </a:spcBef>
                <a:buClr>
                  <a:srgbClr val="FAFD00"/>
                </a:buClr>
                <a:buFont typeface="Wingdings" pitchFamily="2" charset="2"/>
                <a:buNone/>
              </a:pPr>
              <a:r>
                <a:rPr lang="tr-TR" sz="1600" b="1">
                  <a:solidFill>
                    <a:srgbClr val="FFFFFF"/>
                  </a:solidFill>
                </a:rPr>
                <a:t>Kırgızistan</a:t>
              </a:r>
            </a:p>
          </p:txBody>
        </p:sp>
        <p:sp>
          <p:nvSpPr>
            <p:cNvPr id="222222" name="Text Box 18"/>
            <p:cNvSpPr txBox="1">
              <a:spLocks noChangeArrowheads="1"/>
            </p:cNvSpPr>
            <p:nvPr/>
          </p:nvSpPr>
          <p:spPr bwMode="auto">
            <a:xfrm>
              <a:off x="3915" y="2704"/>
              <a:ext cx="742" cy="1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marL="342900" indent="-342900" algn="just">
                <a:lnSpc>
                  <a:spcPct val="90000"/>
                </a:lnSpc>
                <a:spcBef>
                  <a:spcPct val="20000"/>
                </a:spcBef>
                <a:buClr>
                  <a:srgbClr val="FAFD00"/>
                </a:buClr>
                <a:buFont typeface="Wingdings" pitchFamily="2" charset="2"/>
                <a:buNone/>
              </a:pPr>
              <a:r>
                <a:rPr lang="tr-TR" sz="1600" b="1">
                  <a:solidFill>
                    <a:srgbClr val="FFFFFF"/>
                  </a:solidFill>
                </a:rPr>
                <a:t>Tacikistan</a:t>
              </a:r>
            </a:p>
          </p:txBody>
        </p:sp>
        <p:sp>
          <p:nvSpPr>
            <p:cNvPr id="222223" name="Text Box 19"/>
            <p:cNvSpPr txBox="1">
              <a:spLocks noChangeArrowheads="1"/>
            </p:cNvSpPr>
            <p:nvPr/>
          </p:nvSpPr>
          <p:spPr bwMode="auto">
            <a:xfrm>
              <a:off x="4840" y="2736"/>
              <a:ext cx="799" cy="1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marL="342900" indent="-342900" algn="just">
                <a:lnSpc>
                  <a:spcPct val="90000"/>
                </a:lnSpc>
                <a:spcBef>
                  <a:spcPct val="20000"/>
                </a:spcBef>
                <a:buClr>
                  <a:srgbClr val="FAFD00"/>
                </a:buClr>
                <a:buFont typeface="Wingdings" pitchFamily="2" charset="2"/>
                <a:buNone/>
              </a:pPr>
              <a:r>
                <a:rPr lang="tr-TR" sz="1600" b="1">
                  <a:solidFill>
                    <a:srgbClr val="FFFFFF"/>
                  </a:solidFill>
                </a:rPr>
                <a:t>Özbekistan</a:t>
              </a:r>
            </a:p>
          </p:txBody>
        </p:sp>
        <p:sp>
          <p:nvSpPr>
            <p:cNvPr id="222224" name="AutoShape 21"/>
            <p:cNvSpPr>
              <a:spLocks/>
            </p:cNvSpPr>
            <p:nvPr/>
          </p:nvSpPr>
          <p:spPr bwMode="auto">
            <a:xfrm rot="5400000">
              <a:off x="2723" y="324"/>
              <a:ext cx="409" cy="5534"/>
            </a:xfrm>
            <a:prstGeom prst="rightBrace">
              <a:avLst>
                <a:gd name="adj1" fmla="val 120773"/>
                <a:gd name="adj2" fmla="val 49778"/>
              </a:avLst>
            </a:prstGeom>
            <a:noFill/>
            <a:ln w="76200">
              <a:solidFill>
                <a:srgbClr val="FFFFFF"/>
              </a:solidFill>
              <a:round/>
              <a:headEnd/>
              <a:tailEnd/>
            </a:ln>
            <a:scene3d>
              <a:camera prst="legacyObliqueTop">
                <a:rot lat="20699993" lon="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 rot="10800000" vert="eaVert" wrap="none" anchor="ctr">
              <a:flatTx/>
            </a:bodyPr>
            <a:lstStyle/>
            <a:p>
              <a:pPr algn="ctr"/>
              <a:endParaRPr lang="tr-TR" b="1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70" name="Picture 9" descr="avrasya"/>
          <p:cNvPicPr>
            <a:picLocks noChangeAspect="1" noChangeArrowheads="1"/>
          </p:cNvPicPr>
          <p:nvPr/>
        </p:nvPicPr>
        <p:blipFill>
          <a:blip r:embed="rId4" cstate="print"/>
          <a:srcRect l="30139" b="33572"/>
          <a:stretch>
            <a:fillRect/>
          </a:stretch>
        </p:blipFill>
        <p:spPr bwMode="auto">
          <a:xfrm>
            <a:off x="546100" y="879475"/>
            <a:ext cx="8558213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4271" name="Text Box 6"/>
          <p:cNvSpPr txBox="1">
            <a:spLocks noChangeArrowheads="1"/>
          </p:cNvSpPr>
          <p:nvPr/>
        </p:nvSpPr>
        <p:spPr bwMode="auto">
          <a:xfrm>
            <a:off x="344488" y="4625975"/>
            <a:ext cx="88360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buClr>
                <a:srgbClr val="FFFF00"/>
              </a:buClr>
            </a:pPr>
            <a:r>
              <a:rPr lang="tr-TR" sz="2800" b="1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24272" name="Picture 5" descr="209"/>
          <p:cNvPicPr>
            <a:picLocks noChangeAspect="1" noChangeArrowheads="1"/>
          </p:cNvPicPr>
          <p:nvPr/>
        </p:nvPicPr>
        <p:blipFill>
          <a:blip r:embed="rId5" cstate="print"/>
          <a:srcRect t="4857" b="4857"/>
          <a:stretch>
            <a:fillRect/>
          </a:stretch>
        </p:blipFill>
        <p:spPr bwMode="auto">
          <a:xfrm>
            <a:off x="5003800" y="908050"/>
            <a:ext cx="3095625" cy="17557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4273" name="Line 8"/>
          <p:cNvSpPr>
            <a:spLocks noChangeShapeType="1"/>
          </p:cNvSpPr>
          <p:nvPr/>
        </p:nvSpPr>
        <p:spPr bwMode="auto">
          <a:xfrm rot="265736" flipV="1">
            <a:off x="2063750" y="1306513"/>
            <a:ext cx="2659063" cy="657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224274" name="Text Box 10"/>
          <p:cNvSpPr txBox="1">
            <a:spLocks noChangeArrowheads="1"/>
          </p:cNvSpPr>
          <p:nvPr/>
        </p:nvSpPr>
        <p:spPr bwMode="auto">
          <a:xfrm>
            <a:off x="1357313" y="2000250"/>
            <a:ext cx="14271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1400" b="1"/>
              <a:t>St-Peterrsburg</a:t>
            </a:r>
          </a:p>
        </p:txBody>
      </p:sp>
      <p:sp>
        <p:nvSpPr>
          <p:cNvPr id="224275" name="Oval 11"/>
          <p:cNvSpPr>
            <a:spLocks noChangeArrowheads="1"/>
          </p:cNvSpPr>
          <p:nvPr/>
        </p:nvSpPr>
        <p:spPr bwMode="auto">
          <a:xfrm>
            <a:off x="1908175" y="1844675"/>
            <a:ext cx="71438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224276" name="Text Box 12"/>
          <p:cNvSpPr txBox="1">
            <a:spLocks noChangeArrowheads="1"/>
          </p:cNvSpPr>
          <p:nvPr/>
        </p:nvSpPr>
        <p:spPr bwMode="auto">
          <a:xfrm>
            <a:off x="3714750" y="2786063"/>
            <a:ext cx="984250" cy="366712"/>
          </a:xfrm>
          <a:prstGeom prst="rect">
            <a:avLst/>
          </a:prstGeom>
          <a:solidFill>
            <a:srgbClr val="9C5CC4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b="1"/>
              <a:t>RUSYA</a:t>
            </a:r>
          </a:p>
        </p:txBody>
      </p:sp>
      <p:sp>
        <p:nvSpPr>
          <p:cNvPr id="224277" name="Text Box 13"/>
          <p:cNvSpPr txBox="1">
            <a:spLocks noChangeArrowheads="1"/>
          </p:cNvSpPr>
          <p:nvPr/>
        </p:nvSpPr>
        <p:spPr bwMode="auto">
          <a:xfrm>
            <a:off x="2857500" y="4857750"/>
            <a:ext cx="1500188" cy="336550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1600" b="1"/>
              <a:t>KAZAKİSTAN</a:t>
            </a:r>
          </a:p>
        </p:txBody>
      </p:sp>
      <p:sp>
        <p:nvSpPr>
          <p:cNvPr id="224278" name="Text Box 14"/>
          <p:cNvSpPr txBox="1">
            <a:spLocks noChangeArrowheads="1"/>
          </p:cNvSpPr>
          <p:nvPr/>
        </p:nvSpPr>
        <p:spPr bwMode="auto">
          <a:xfrm>
            <a:off x="6072188" y="4071938"/>
            <a:ext cx="1387475" cy="304800"/>
          </a:xfrm>
          <a:prstGeom prst="rect">
            <a:avLst/>
          </a:prstGeom>
          <a:solidFill>
            <a:srgbClr val="F2986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1400" b="1"/>
              <a:t>MOĞOLİSTAN</a:t>
            </a:r>
          </a:p>
        </p:txBody>
      </p:sp>
      <p:sp>
        <p:nvSpPr>
          <p:cNvPr id="224279" name="Text Box 15"/>
          <p:cNvSpPr txBox="1">
            <a:spLocks noChangeArrowheads="1"/>
          </p:cNvSpPr>
          <p:nvPr/>
        </p:nvSpPr>
        <p:spPr bwMode="auto">
          <a:xfrm>
            <a:off x="6786563" y="5072063"/>
            <a:ext cx="649287" cy="369887"/>
          </a:xfrm>
          <a:prstGeom prst="rect">
            <a:avLst/>
          </a:prstGeom>
          <a:solidFill>
            <a:srgbClr val="686F1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b="1"/>
              <a:t>ÇİN</a:t>
            </a:r>
          </a:p>
        </p:txBody>
      </p:sp>
      <p:grpSp>
        <p:nvGrpSpPr>
          <p:cNvPr id="224280" name="Group 16"/>
          <p:cNvGrpSpPr>
            <a:grpSpLocks/>
          </p:cNvGrpSpPr>
          <p:nvPr/>
        </p:nvGrpSpPr>
        <p:grpSpPr bwMode="auto">
          <a:xfrm>
            <a:off x="1438275" y="3667125"/>
            <a:ext cx="685800" cy="914400"/>
            <a:chOff x="144" y="2448"/>
            <a:chExt cx="432" cy="576"/>
          </a:xfrm>
        </p:grpSpPr>
        <p:graphicFrame>
          <p:nvGraphicFramePr>
            <p:cNvPr id="224269" name="Object 13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144" y="2592"/>
            <a:ext cx="432" cy="432"/>
          </p:xfrm>
          <a:graphic>
            <a:graphicData uri="http://schemas.openxmlformats.org/presentationml/2006/ole">
              <p:oleObj spid="_x0000_s224269" name="Clip" r:id="rId6" imgW="3308040" imgH="3662280" progId="">
                <p:embed/>
              </p:oleObj>
            </a:graphicData>
          </a:graphic>
        </p:graphicFrame>
        <p:sp>
          <p:nvSpPr>
            <p:cNvPr id="224281" name="Text Box 18"/>
            <p:cNvSpPr txBox="1">
              <a:spLocks noChangeArrowheads="1"/>
            </p:cNvSpPr>
            <p:nvPr/>
          </p:nvSpPr>
          <p:spPr bwMode="auto">
            <a:xfrm>
              <a:off x="267" y="2448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tr-TR" sz="1400" b="1"/>
                <a:t>K</a:t>
              </a:r>
              <a:endParaRPr lang="en-US" sz="1400" b="1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5" name="Picture 2" descr="log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92500" y="908050"/>
            <a:ext cx="215900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6306" name="Text Box 3"/>
          <p:cNvSpPr txBox="1">
            <a:spLocks noChangeArrowheads="1"/>
          </p:cNvSpPr>
          <p:nvPr/>
        </p:nvSpPr>
        <p:spPr bwMode="auto">
          <a:xfrm>
            <a:off x="2738438" y="3203575"/>
            <a:ext cx="3562350" cy="1330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rgbClr val="FAFD00"/>
              </a:buClr>
              <a:buFont typeface="Wingdings" pitchFamily="2" charset="2"/>
              <a:buNone/>
            </a:pPr>
            <a:r>
              <a:rPr lang="tr-TR" sz="2800" b="1">
                <a:solidFill>
                  <a:srgbClr val="FFFF00"/>
                </a:solidFill>
              </a:rPr>
              <a:t>SANGHAY İŞBİRLİĞİ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rgbClr val="FAFD00"/>
              </a:buClr>
              <a:buFont typeface="Wingdings" pitchFamily="2" charset="2"/>
              <a:buNone/>
            </a:pPr>
            <a:r>
              <a:rPr lang="tr-TR" sz="2800" b="1">
                <a:solidFill>
                  <a:srgbClr val="FFFF00"/>
                </a:solidFill>
              </a:rPr>
              <a:t> ÖRGÜTÜ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79388" y="3284538"/>
            <a:ext cx="3579812" cy="2368550"/>
            <a:chOff x="113" y="2069"/>
            <a:chExt cx="2255" cy="1492"/>
          </a:xfrm>
        </p:grpSpPr>
        <p:sp>
          <p:nvSpPr>
            <p:cNvPr id="226311" name="AutoShape 6"/>
            <p:cNvSpPr>
              <a:spLocks noChangeArrowheads="1"/>
            </p:cNvSpPr>
            <p:nvPr/>
          </p:nvSpPr>
          <p:spPr bwMode="auto">
            <a:xfrm flipH="1" flipV="1">
              <a:off x="476" y="2069"/>
              <a:ext cx="1361" cy="7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6452 h 21600"/>
                <a:gd name="T20" fmla="*/ 17521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9257"/>
                  </a:lnTo>
                  <a:lnTo>
                    <a:pt x="13336" y="9257"/>
                  </a:lnTo>
                  <a:lnTo>
                    <a:pt x="13336" y="16441"/>
                  </a:lnTo>
                  <a:lnTo>
                    <a:pt x="0" y="16441"/>
                  </a:lnTo>
                  <a:lnTo>
                    <a:pt x="0" y="21600"/>
                  </a:lnTo>
                  <a:lnTo>
                    <a:pt x="17521" y="21600"/>
                  </a:lnTo>
                  <a:lnTo>
                    <a:pt x="17521" y="9257"/>
                  </a:lnTo>
                  <a:lnTo>
                    <a:pt x="21600" y="9257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26312" name="Text Box 8"/>
            <p:cNvSpPr txBox="1">
              <a:spLocks noChangeArrowheads="1"/>
            </p:cNvSpPr>
            <p:nvPr/>
          </p:nvSpPr>
          <p:spPr bwMode="auto">
            <a:xfrm>
              <a:off x="113" y="2911"/>
              <a:ext cx="2255" cy="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10000"/>
                </a:lnSpc>
                <a:buClr>
                  <a:srgbClr val="FFFF00"/>
                </a:buClr>
                <a:buFont typeface="Symbol" pitchFamily="18" charset="2"/>
                <a:buNone/>
              </a:pPr>
              <a:r>
                <a:rPr lang="tr-TR" sz="2800" b="1">
                  <a:solidFill>
                    <a:schemeClr val="bg1"/>
                  </a:solidFill>
                </a:rPr>
                <a:t>Enerji ağırlıklı </a:t>
              </a:r>
            </a:p>
            <a:p>
              <a:pPr>
                <a:lnSpc>
                  <a:spcPct val="110000"/>
                </a:lnSpc>
                <a:buClr>
                  <a:srgbClr val="FFFF00"/>
                </a:buClr>
                <a:buFont typeface="Symbol" pitchFamily="18" charset="2"/>
                <a:buNone/>
              </a:pPr>
              <a:r>
                <a:rPr lang="tr-TR" sz="2800" b="1">
                  <a:solidFill>
                    <a:schemeClr val="bg1"/>
                  </a:solidFill>
                </a:rPr>
                <a:t>ekonomi politikaları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156325" y="3286125"/>
            <a:ext cx="3087688" cy="2374900"/>
            <a:chOff x="3878" y="2070"/>
            <a:chExt cx="1945" cy="1496"/>
          </a:xfrm>
        </p:grpSpPr>
        <p:sp>
          <p:nvSpPr>
            <p:cNvPr id="226309" name="AutoShape 7"/>
            <p:cNvSpPr>
              <a:spLocks noChangeArrowheads="1"/>
            </p:cNvSpPr>
            <p:nvPr/>
          </p:nvSpPr>
          <p:spPr bwMode="auto">
            <a:xfrm flipV="1">
              <a:off x="3923" y="2070"/>
              <a:ext cx="1361" cy="7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6452 h 21600"/>
                <a:gd name="T20" fmla="*/ 17521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9257"/>
                  </a:lnTo>
                  <a:lnTo>
                    <a:pt x="13336" y="9257"/>
                  </a:lnTo>
                  <a:lnTo>
                    <a:pt x="13336" y="16441"/>
                  </a:lnTo>
                  <a:lnTo>
                    <a:pt x="0" y="16441"/>
                  </a:lnTo>
                  <a:lnTo>
                    <a:pt x="0" y="21600"/>
                  </a:lnTo>
                  <a:lnTo>
                    <a:pt x="17521" y="21600"/>
                  </a:lnTo>
                  <a:lnTo>
                    <a:pt x="17521" y="9257"/>
                  </a:lnTo>
                  <a:lnTo>
                    <a:pt x="21600" y="9257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26310" name="Text Box 9"/>
            <p:cNvSpPr txBox="1">
              <a:spLocks noChangeArrowheads="1"/>
            </p:cNvSpPr>
            <p:nvPr/>
          </p:nvSpPr>
          <p:spPr bwMode="auto">
            <a:xfrm>
              <a:off x="3878" y="2916"/>
              <a:ext cx="1945" cy="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10000"/>
                </a:lnSpc>
                <a:buClr>
                  <a:srgbClr val="FFFF00"/>
                </a:buClr>
                <a:buFont typeface="Symbol" pitchFamily="18" charset="2"/>
                <a:buNone/>
              </a:pPr>
              <a:r>
                <a:rPr lang="tr-TR" sz="2800" b="1">
                  <a:solidFill>
                    <a:schemeClr val="bg1"/>
                  </a:solidFill>
                </a:rPr>
                <a:t>Terörizme karşı iş birliği çabaları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9" name="Picture 2" descr="log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92500" y="908050"/>
            <a:ext cx="215900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2460" name="Text Box 3"/>
          <p:cNvSpPr txBox="1">
            <a:spLocks noChangeArrowheads="1"/>
          </p:cNvSpPr>
          <p:nvPr/>
        </p:nvSpPr>
        <p:spPr bwMode="auto">
          <a:xfrm>
            <a:off x="2608263" y="3203575"/>
            <a:ext cx="3619500" cy="1373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marL="342900" indent="-342900" algn="ctr"/>
            <a:r>
              <a:rPr lang="tr-TR" sz="2800" b="1">
                <a:solidFill>
                  <a:srgbClr val="FFFF00"/>
                </a:solidFill>
              </a:rPr>
              <a:t>SANGHAY İŞBİRLİĞİ</a:t>
            </a:r>
          </a:p>
          <a:p>
            <a:pPr marL="342900" indent="-342900" algn="ctr"/>
            <a:r>
              <a:rPr lang="tr-TR" sz="2800" b="1">
                <a:solidFill>
                  <a:srgbClr val="FFFF00"/>
                </a:solidFill>
              </a:rPr>
              <a:t> ÖRGÜTÜ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506413" y="3284538"/>
            <a:ext cx="2409825" cy="1785937"/>
            <a:chOff x="319" y="2069"/>
            <a:chExt cx="1518" cy="1125"/>
          </a:xfrm>
        </p:grpSpPr>
        <p:sp>
          <p:nvSpPr>
            <p:cNvPr id="232466" name="AutoShape 5"/>
            <p:cNvSpPr>
              <a:spLocks noChangeArrowheads="1"/>
            </p:cNvSpPr>
            <p:nvPr/>
          </p:nvSpPr>
          <p:spPr bwMode="auto">
            <a:xfrm flipH="1" flipV="1">
              <a:off x="476" y="2069"/>
              <a:ext cx="1361" cy="7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6452 h 21600"/>
                <a:gd name="T20" fmla="*/ 17521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9257"/>
                  </a:lnTo>
                  <a:lnTo>
                    <a:pt x="13336" y="9257"/>
                  </a:lnTo>
                  <a:lnTo>
                    <a:pt x="13336" y="16441"/>
                  </a:lnTo>
                  <a:lnTo>
                    <a:pt x="0" y="16441"/>
                  </a:lnTo>
                  <a:lnTo>
                    <a:pt x="0" y="21600"/>
                  </a:lnTo>
                  <a:lnTo>
                    <a:pt x="17521" y="21600"/>
                  </a:lnTo>
                  <a:lnTo>
                    <a:pt x="17521" y="9257"/>
                  </a:lnTo>
                  <a:lnTo>
                    <a:pt x="21600" y="9257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32467" name="Text Box 7"/>
            <p:cNvSpPr txBox="1">
              <a:spLocks noChangeArrowheads="1"/>
            </p:cNvSpPr>
            <p:nvPr/>
          </p:nvSpPr>
          <p:spPr bwMode="auto">
            <a:xfrm>
              <a:off x="319" y="2840"/>
              <a:ext cx="1088" cy="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10000"/>
                </a:lnSpc>
                <a:buClr>
                  <a:srgbClr val="FFFF00"/>
                </a:buClr>
                <a:buFont typeface="Symbol" pitchFamily="18" charset="2"/>
                <a:buNone/>
              </a:pPr>
              <a:r>
                <a:rPr lang="tr-TR" sz="2800" b="1">
                  <a:solidFill>
                    <a:schemeClr val="bg1"/>
                  </a:solidFill>
                </a:rPr>
                <a:t>Ekonomi</a:t>
              </a: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6227763" y="3286125"/>
            <a:ext cx="2447925" cy="1857375"/>
            <a:chOff x="3923" y="2070"/>
            <a:chExt cx="1542" cy="1170"/>
          </a:xfrm>
        </p:grpSpPr>
        <p:sp>
          <p:nvSpPr>
            <p:cNvPr id="232464" name="AutoShape 6"/>
            <p:cNvSpPr>
              <a:spLocks noChangeArrowheads="1"/>
            </p:cNvSpPr>
            <p:nvPr/>
          </p:nvSpPr>
          <p:spPr bwMode="auto">
            <a:xfrm flipV="1">
              <a:off x="3923" y="2070"/>
              <a:ext cx="1361" cy="7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6452 h 21600"/>
                <a:gd name="T20" fmla="*/ 17521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9257"/>
                  </a:lnTo>
                  <a:lnTo>
                    <a:pt x="13336" y="9257"/>
                  </a:lnTo>
                  <a:lnTo>
                    <a:pt x="13336" y="16441"/>
                  </a:lnTo>
                  <a:lnTo>
                    <a:pt x="0" y="16441"/>
                  </a:lnTo>
                  <a:lnTo>
                    <a:pt x="0" y="21600"/>
                  </a:lnTo>
                  <a:lnTo>
                    <a:pt x="17521" y="21600"/>
                  </a:lnTo>
                  <a:lnTo>
                    <a:pt x="17521" y="9257"/>
                  </a:lnTo>
                  <a:lnTo>
                    <a:pt x="21600" y="9257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32465" name="Text Box 9"/>
            <p:cNvSpPr txBox="1">
              <a:spLocks noChangeArrowheads="1"/>
            </p:cNvSpPr>
            <p:nvPr/>
          </p:nvSpPr>
          <p:spPr bwMode="auto">
            <a:xfrm>
              <a:off x="4344" y="2886"/>
              <a:ext cx="1121" cy="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10000"/>
                </a:lnSpc>
                <a:buClr>
                  <a:srgbClr val="FFFF00"/>
                </a:buClr>
                <a:buFont typeface="Symbol" pitchFamily="18" charset="2"/>
                <a:buNone/>
              </a:pPr>
              <a:r>
                <a:rPr lang="tr-TR" sz="2800" b="1">
                  <a:solidFill>
                    <a:schemeClr val="bg1"/>
                  </a:solidFill>
                </a:rPr>
                <a:t>Güvenlik</a:t>
              </a:r>
            </a:p>
          </p:txBody>
        </p:sp>
      </p:grpSp>
      <p:graphicFrame>
        <p:nvGraphicFramePr>
          <p:cNvPr id="37899" name="Object 10"/>
          <p:cNvGraphicFramePr>
            <a:graphicFrameLocks noChangeAspect="1"/>
          </p:cNvGraphicFramePr>
          <p:nvPr/>
        </p:nvGraphicFramePr>
        <p:xfrm>
          <a:off x="7019925" y="5143500"/>
          <a:ext cx="1512888" cy="1165225"/>
        </p:xfrm>
        <a:graphic>
          <a:graphicData uri="http://schemas.openxmlformats.org/presentationml/2006/ole">
            <p:oleObj spid="_x0000_s232458" name="Bit Eşlem Resmi" r:id="rId5" imgW="5180952" imgH="3761905" progId="PBrush">
              <p:embed/>
            </p:oleObj>
          </a:graphicData>
        </a:graphic>
      </p:graphicFrame>
      <p:pic>
        <p:nvPicPr>
          <p:cNvPr id="37900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188" y="5157788"/>
            <a:ext cx="15430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AutoShape 6"/>
          <p:cNvSpPr>
            <a:spLocks noChangeArrowheads="1"/>
          </p:cNvSpPr>
          <p:nvPr/>
        </p:nvSpPr>
        <p:spPr bwMode="auto">
          <a:xfrm>
            <a:off x="2857500" y="3286125"/>
            <a:ext cx="3744913" cy="1584325"/>
          </a:xfrm>
          <a:prstGeom prst="downArrowCallout">
            <a:avLst>
              <a:gd name="adj1" fmla="val 59093"/>
              <a:gd name="adj2" fmla="val 59093"/>
              <a:gd name="adj3" fmla="val 16667"/>
              <a:gd name="adj4" fmla="val 66667"/>
            </a:avLst>
          </a:prstGeom>
          <a:solidFill>
            <a:srgbClr val="000099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AFD00"/>
              </a:buClr>
              <a:buFont typeface="Wingdings" pitchFamily="2" charset="2"/>
              <a:buNone/>
            </a:pPr>
            <a:r>
              <a:rPr lang="tr-TR" sz="2800" b="1">
                <a:latin typeface="Arial Black" pitchFamily="34" charset="0"/>
              </a:rPr>
              <a:t>SANGHAY</a:t>
            </a:r>
            <a:endParaRPr lang="tr-TR"/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107950" y="4989513"/>
            <a:ext cx="3025775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fontAlgn="auto">
              <a:lnSpc>
                <a:spcPct val="120000"/>
              </a:lnSpc>
              <a:spcBef>
                <a:spcPct val="60000"/>
              </a:spcBef>
              <a:spcAft>
                <a:spcPts val="0"/>
              </a:spcAft>
              <a:buClr>
                <a:srgbClr val="FFFF00"/>
              </a:buClr>
              <a:buFont typeface="Symbol" pitchFamily="18" charset="2"/>
              <a:buNone/>
              <a:defRPr/>
            </a:pPr>
            <a:r>
              <a:rPr lang="tr-TR" sz="3200" b="1" dirty="0">
                <a:solidFill>
                  <a:srgbClr val="FFFF00"/>
                </a:solidFill>
                <a:latin typeface="+mn-lt"/>
              </a:rPr>
              <a:t>Yüzölçümü</a:t>
            </a:r>
          </a:p>
          <a:p>
            <a:pPr algn="ctr" fontAlgn="auto">
              <a:lnSpc>
                <a:spcPct val="120000"/>
              </a:lnSpc>
              <a:spcBef>
                <a:spcPct val="60000"/>
              </a:spcBef>
              <a:spcAft>
                <a:spcPts val="0"/>
              </a:spcAft>
              <a:buClr>
                <a:srgbClr val="FFFF00"/>
              </a:buClr>
              <a:buFont typeface="Symbol" pitchFamily="18" charset="2"/>
              <a:buNone/>
              <a:defRPr/>
            </a:pPr>
            <a:r>
              <a:rPr lang="tr-TR" sz="2800" b="1" dirty="0">
                <a:solidFill>
                  <a:schemeClr val="bg1"/>
                </a:solidFill>
                <a:latin typeface="+mn-lt"/>
              </a:rPr>
              <a:t>Avrasya’nın 3/5’i</a:t>
            </a: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3203575" y="5000625"/>
            <a:ext cx="3025775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fontAlgn="auto">
              <a:lnSpc>
                <a:spcPct val="120000"/>
              </a:lnSpc>
              <a:spcBef>
                <a:spcPct val="60000"/>
              </a:spcBef>
              <a:spcAft>
                <a:spcPts val="0"/>
              </a:spcAft>
              <a:buClr>
                <a:srgbClr val="FFFF00"/>
              </a:buClr>
              <a:buFont typeface="Symbol" pitchFamily="18" charset="2"/>
              <a:buNone/>
              <a:defRPr/>
            </a:pPr>
            <a:r>
              <a:rPr lang="tr-TR" sz="3000" b="1">
                <a:solidFill>
                  <a:srgbClr val="FFFF00"/>
                </a:solidFill>
                <a:latin typeface="+mn-lt"/>
              </a:rPr>
              <a:t>Nüfus</a:t>
            </a:r>
          </a:p>
          <a:p>
            <a:pPr algn="ctr" fontAlgn="auto">
              <a:lnSpc>
                <a:spcPct val="120000"/>
              </a:lnSpc>
              <a:spcBef>
                <a:spcPct val="60000"/>
              </a:spcBef>
              <a:spcAft>
                <a:spcPts val="0"/>
              </a:spcAft>
              <a:buClr>
                <a:srgbClr val="FFFF00"/>
              </a:buClr>
              <a:buFont typeface="Symbol" pitchFamily="18" charset="2"/>
              <a:buNone/>
              <a:defRPr/>
            </a:pPr>
            <a:r>
              <a:rPr lang="tr-TR" sz="3000" b="1">
                <a:solidFill>
                  <a:schemeClr val="bg1"/>
                </a:solidFill>
                <a:latin typeface="+mn-lt"/>
              </a:rPr>
              <a:t>Dünya’nın 1/3’ü</a:t>
            </a:r>
          </a:p>
        </p:txBody>
      </p:sp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6083300" y="4937125"/>
            <a:ext cx="331311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fontAlgn="auto">
              <a:lnSpc>
                <a:spcPct val="120000"/>
              </a:lnSpc>
              <a:spcBef>
                <a:spcPct val="60000"/>
              </a:spcBef>
              <a:spcAft>
                <a:spcPts val="0"/>
              </a:spcAft>
              <a:buClr>
                <a:srgbClr val="FFFF00"/>
              </a:buClr>
              <a:buFont typeface="Symbol" pitchFamily="18" charset="2"/>
              <a:buNone/>
              <a:defRPr/>
            </a:pPr>
            <a:r>
              <a:rPr lang="tr-TR" sz="3000" b="1">
                <a:solidFill>
                  <a:srgbClr val="FFFF00"/>
                </a:solidFill>
                <a:latin typeface="+mn-lt"/>
              </a:rPr>
              <a:t>Önemli bir</a:t>
            </a:r>
          </a:p>
          <a:p>
            <a:pPr algn="ctr" fontAlgn="auto">
              <a:lnSpc>
                <a:spcPct val="120000"/>
              </a:lnSpc>
              <a:spcBef>
                <a:spcPct val="60000"/>
              </a:spcBef>
              <a:spcAft>
                <a:spcPts val="0"/>
              </a:spcAft>
              <a:buClr>
                <a:srgbClr val="FFFF00"/>
              </a:buClr>
              <a:buFont typeface="Symbol" pitchFamily="18" charset="2"/>
              <a:buNone/>
              <a:defRPr/>
            </a:pPr>
            <a:r>
              <a:rPr lang="tr-TR" sz="3000" b="1">
                <a:solidFill>
                  <a:schemeClr val="bg1"/>
                </a:solidFill>
                <a:latin typeface="+mn-lt"/>
              </a:rPr>
              <a:t>Nükleer Güç</a:t>
            </a:r>
          </a:p>
        </p:txBody>
      </p:sp>
      <p:pic>
        <p:nvPicPr>
          <p:cNvPr id="234501" name="Picture 12" descr="log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8038" y="779463"/>
            <a:ext cx="2519362" cy="236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3" name="Picture 3" descr="asia_pol00"/>
          <p:cNvPicPr>
            <a:picLocks noChangeAspect="1" noChangeArrowheads="1"/>
          </p:cNvPicPr>
          <p:nvPr/>
        </p:nvPicPr>
        <p:blipFill>
          <a:blip r:embed="rId4" cstate="print"/>
          <a:srcRect l="2815" t="27908" r="19006" b="33043"/>
          <a:stretch>
            <a:fillRect/>
          </a:stretch>
        </p:blipFill>
        <p:spPr bwMode="auto">
          <a:xfrm>
            <a:off x="576263" y="1196975"/>
            <a:ext cx="8172450" cy="4248150"/>
          </a:xfrm>
          <a:prstGeom prst="rect">
            <a:avLst/>
          </a:prstGeom>
          <a:solidFill>
            <a:srgbClr val="FF0000">
              <a:alpha val="49019"/>
            </a:srgbClr>
          </a:solidFill>
          <a:ln w="9525">
            <a:noFill/>
            <a:miter lim="800000"/>
            <a:headEnd/>
            <a:tailEnd/>
          </a:ln>
        </p:spPr>
      </p:pic>
      <p:grpSp>
        <p:nvGrpSpPr>
          <p:cNvPr id="242694" name="Group 14"/>
          <p:cNvGrpSpPr>
            <a:grpSpLocks/>
          </p:cNvGrpSpPr>
          <p:nvPr/>
        </p:nvGrpSpPr>
        <p:grpSpPr bwMode="auto">
          <a:xfrm>
            <a:off x="7956550" y="1268413"/>
            <a:ext cx="685800" cy="914400"/>
            <a:chOff x="144" y="2448"/>
            <a:chExt cx="432" cy="576"/>
          </a:xfrm>
        </p:grpSpPr>
        <p:graphicFrame>
          <p:nvGraphicFramePr>
            <p:cNvPr id="242692" name="Object 4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144" y="2592"/>
            <a:ext cx="432" cy="432"/>
          </p:xfrm>
          <a:graphic>
            <a:graphicData uri="http://schemas.openxmlformats.org/presentationml/2006/ole">
              <p:oleObj spid="_x0000_s242692" name="Clip" r:id="rId5" imgW="3308040" imgH="3662280" progId="">
                <p:embed/>
              </p:oleObj>
            </a:graphicData>
          </a:graphic>
        </p:graphicFrame>
        <p:sp>
          <p:nvSpPr>
            <p:cNvPr id="242714" name="Text Box 16"/>
            <p:cNvSpPr txBox="1">
              <a:spLocks noChangeArrowheads="1"/>
            </p:cNvSpPr>
            <p:nvPr/>
          </p:nvSpPr>
          <p:spPr bwMode="auto">
            <a:xfrm>
              <a:off x="267" y="2448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tr-TR" sz="1400" b="1"/>
                <a:t>K</a:t>
              </a:r>
              <a:endParaRPr lang="en-US" sz="1400" b="1"/>
            </a:p>
          </p:txBody>
        </p:sp>
      </p:grpSp>
      <p:sp>
        <p:nvSpPr>
          <p:cNvPr id="242695" name="Text Box 18"/>
          <p:cNvSpPr txBox="1">
            <a:spLocks noChangeArrowheads="1"/>
          </p:cNvSpPr>
          <p:nvPr/>
        </p:nvSpPr>
        <p:spPr bwMode="auto">
          <a:xfrm>
            <a:off x="149225" y="5573713"/>
            <a:ext cx="8239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FF00"/>
              </a:buClr>
            </a:pPr>
            <a:r>
              <a:rPr lang="tr-TR" sz="2800" b="1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42696" name="Text Box 19"/>
          <p:cNvSpPr txBox="1">
            <a:spLocks noChangeArrowheads="1"/>
          </p:cNvSpPr>
          <p:nvPr/>
        </p:nvSpPr>
        <p:spPr bwMode="auto">
          <a:xfrm>
            <a:off x="5775325" y="1289050"/>
            <a:ext cx="104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b="1"/>
              <a:t>RUSSIA</a:t>
            </a:r>
          </a:p>
        </p:txBody>
      </p:sp>
      <p:sp>
        <p:nvSpPr>
          <p:cNvPr id="242697" name="Text Box 21"/>
          <p:cNvSpPr txBox="1">
            <a:spLocks noChangeArrowheads="1"/>
          </p:cNvSpPr>
          <p:nvPr/>
        </p:nvSpPr>
        <p:spPr bwMode="auto">
          <a:xfrm>
            <a:off x="2627313" y="2133600"/>
            <a:ext cx="1657350" cy="304800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1400" b="1">
                <a:latin typeface="Arial Black" pitchFamily="34" charset="0"/>
              </a:rPr>
              <a:t>KAZAKİSTAN</a:t>
            </a:r>
          </a:p>
        </p:txBody>
      </p:sp>
      <p:sp>
        <p:nvSpPr>
          <p:cNvPr id="242698" name="Text Box 22"/>
          <p:cNvSpPr txBox="1">
            <a:spLocks noChangeArrowheads="1"/>
          </p:cNvSpPr>
          <p:nvPr/>
        </p:nvSpPr>
        <p:spPr bwMode="auto">
          <a:xfrm>
            <a:off x="5364163" y="3763963"/>
            <a:ext cx="1512887" cy="457200"/>
          </a:xfrm>
          <a:prstGeom prst="rect">
            <a:avLst/>
          </a:prstGeom>
          <a:solidFill>
            <a:srgbClr val="D6A724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400" b="1">
                <a:latin typeface="Arial Black" pitchFamily="34" charset="0"/>
              </a:rPr>
              <a:t>ÇİN</a:t>
            </a:r>
          </a:p>
        </p:txBody>
      </p:sp>
      <p:sp>
        <p:nvSpPr>
          <p:cNvPr id="242699" name="Text Box 23"/>
          <p:cNvSpPr txBox="1">
            <a:spLocks noChangeArrowheads="1"/>
          </p:cNvSpPr>
          <p:nvPr/>
        </p:nvSpPr>
        <p:spPr bwMode="auto">
          <a:xfrm>
            <a:off x="5003800" y="1316038"/>
            <a:ext cx="2089150" cy="457200"/>
          </a:xfrm>
          <a:prstGeom prst="rect">
            <a:avLst/>
          </a:prstGeom>
          <a:solidFill>
            <a:srgbClr val="E9FF7D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400" b="1">
                <a:latin typeface="Arial Black" pitchFamily="34" charset="0"/>
              </a:rPr>
              <a:t>RUSYA</a:t>
            </a:r>
          </a:p>
        </p:txBody>
      </p:sp>
      <p:sp>
        <p:nvSpPr>
          <p:cNvPr id="242700" name="Text Box 24"/>
          <p:cNvSpPr txBox="1">
            <a:spLocks noChangeArrowheads="1"/>
          </p:cNvSpPr>
          <p:nvPr/>
        </p:nvSpPr>
        <p:spPr bwMode="auto">
          <a:xfrm>
            <a:off x="3059113" y="4987925"/>
            <a:ext cx="1293812" cy="274638"/>
          </a:xfrm>
          <a:prstGeom prst="rect">
            <a:avLst/>
          </a:prstGeom>
          <a:solidFill>
            <a:srgbClr val="4F8D17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1200" b="1">
                <a:latin typeface="Arial Black" pitchFamily="34" charset="0"/>
              </a:rPr>
              <a:t>HİNDİSTAN</a:t>
            </a:r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900113" y="1412875"/>
            <a:ext cx="5616575" cy="3300413"/>
            <a:chOff x="567" y="890"/>
            <a:chExt cx="3538" cy="2079"/>
          </a:xfrm>
        </p:grpSpPr>
        <p:pic>
          <p:nvPicPr>
            <p:cNvPr id="242704" name="Picture 5" descr="ch-lgfla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789" y="1997"/>
              <a:ext cx="453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2" name="Picture 6" descr="kg-lgfla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90" y="1615"/>
              <a:ext cx="454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</p:pic>
        <p:pic>
          <p:nvPicPr>
            <p:cNvPr id="19464" name="Picture 8" descr="ti-lgfla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063" y="2051"/>
              <a:ext cx="454" cy="290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</p:spPr>
        </p:pic>
        <p:pic>
          <p:nvPicPr>
            <p:cNvPr id="19465" name="Picture 9" descr="uz-lgfla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202" y="1298"/>
              <a:ext cx="453" cy="283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</p:spPr>
        </p:pic>
        <p:pic>
          <p:nvPicPr>
            <p:cNvPr id="242708" name="Picture 10" descr="ira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67" y="2250"/>
              <a:ext cx="462" cy="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2709" name="Picture 11" descr="IndiaF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28" y="2659"/>
              <a:ext cx="466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2710" name="Picture 12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541" y="2357"/>
              <a:ext cx="441" cy="2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242711" name="Picture 13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657" y="1343"/>
              <a:ext cx="448" cy="2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242712" name="Picture 4" descr="RUSSIA_F"/>
            <p:cNvPicPr preferRelativeResize="0"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835" y="890"/>
              <a:ext cx="433" cy="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3" name="Picture 7" descr="kz-lgfla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792" y="1026"/>
              <a:ext cx="435" cy="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</p:pic>
      </p:grpSp>
      <p:sp>
        <p:nvSpPr>
          <p:cNvPr id="242702" name="Text Box 25"/>
          <p:cNvSpPr txBox="1">
            <a:spLocks noChangeArrowheads="1"/>
          </p:cNvSpPr>
          <p:nvPr/>
        </p:nvSpPr>
        <p:spPr bwMode="auto">
          <a:xfrm>
            <a:off x="2138363" y="2593975"/>
            <a:ext cx="2730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900" b="1"/>
              <a:t>Ö</a:t>
            </a:r>
          </a:p>
        </p:txBody>
      </p:sp>
      <p:sp>
        <p:nvSpPr>
          <p:cNvPr id="242703" name="Text Box 26"/>
          <p:cNvSpPr txBox="1">
            <a:spLocks noChangeArrowheads="1"/>
          </p:cNvSpPr>
          <p:nvPr/>
        </p:nvSpPr>
        <p:spPr bwMode="auto">
          <a:xfrm>
            <a:off x="5346700" y="2603500"/>
            <a:ext cx="1657350" cy="304800"/>
          </a:xfrm>
          <a:prstGeom prst="rect">
            <a:avLst/>
          </a:prstGeom>
          <a:solidFill>
            <a:srgbClr val="008058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1400" b="1">
                <a:latin typeface="Arial Black" pitchFamily="34" charset="0"/>
              </a:rPr>
              <a:t>MOĞOLİSTAN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tr-TR" smtClean="0">
                <a:cs typeface="Arial" charset="0"/>
              </a:rPr>
              <a:t> </a:t>
            </a:r>
            <a:r>
              <a:rPr lang="tr-TR" b="1" smtClean="0">
                <a:cs typeface="Arial" charset="0"/>
              </a:rPr>
              <a:t>DÜNYA NÜFUSU</a:t>
            </a:r>
          </a:p>
          <a:p>
            <a:pPr eaLnBrk="1" hangingPunct="1">
              <a:buFont typeface="Wingdings" pitchFamily="2" charset="2"/>
              <a:buNone/>
            </a:pPr>
            <a:endParaRPr lang="tr-TR" b="1" smtClean="0"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tr-TR" sz="3200" b="1" smtClean="0">
                <a:cs typeface="Arial" charset="0"/>
              </a:rPr>
              <a:t>2000                        6 MİLYAR 100 MİLYON</a:t>
            </a:r>
          </a:p>
          <a:p>
            <a:pPr eaLnBrk="1" hangingPunct="1">
              <a:buFont typeface="Wingdings" pitchFamily="2" charset="2"/>
              <a:buNone/>
            </a:pPr>
            <a:endParaRPr lang="tr-TR" sz="3200" b="1" smtClean="0"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tr-TR" sz="3200" b="1" smtClean="0">
                <a:cs typeface="Arial" charset="0"/>
              </a:rPr>
              <a:t>2015                        7 MİLYAR 200 MİLYON</a:t>
            </a:r>
            <a:endParaRPr lang="tr-TR" b="1" smtClean="0">
              <a:cs typeface="Arial" charset="0"/>
            </a:endParaRPr>
          </a:p>
        </p:txBody>
      </p:sp>
      <p:sp>
        <p:nvSpPr>
          <p:cNvPr id="25603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8639175" y="6515100"/>
            <a:ext cx="463550" cy="273050"/>
          </a:xfrm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33D40A-C1FF-4B80-AA1E-DCFE03BCF17D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tr-TR"/>
          </a:p>
        </p:txBody>
      </p:sp>
      <p:sp>
        <p:nvSpPr>
          <p:cNvPr id="2" name="AutoShape 4"/>
          <p:cNvSpPr>
            <a:spLocks noChangeArrowheads="1"/>
          </p:cNvSpPr>
          <p:nvPr/>
        </p:nvSpPr>
        <p:spPr bwMode="auto">
          <a:xfrm>
            <a:off x="1928813" y="2643188"/>
            <a:ext cx="2087562" cy="287337"/>
          </a:xfrm>
          <a:prstGeom prst="rightArrow">
            <a:avLst>
              <a:gd name="adj1" fmla="val 50000"/>
              <a:gd name="adj2" fmla="val 18163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25604" name="AutoShape 5"/>
          <p:cNvSpPr>
            <a:spLocks noChangeArrowheads="1"/>
          </p:cNvSpPr>
          <p:nvPr/>
        </p:nvSpPr>
        <p:spPr bwMode="auto">
          <a:xfrm>
            <a:off x="1908175" y="3789363"/>
            <a:ext cx="2087563" cy="287337"/>
          </a:xfrm>
          <a:prstGeom prst="rightArrow">
            <a:avLst>
              <a:gd name="adj1" fmla="val 50000"/>
              <a:gd name="adj2" fmla="val 18163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Rectangle 2"/>
          <p:cNvSpPr>
            <a:spLocks noGrp="1" noChangeArrowheads="1"/>
          </p:cNvSpPr>
          <p:nvPr>
            <p:ph idx="1"/>
          </p:nvPr>
        </p:nvSpPr>
        <p:spPr>
          <a:xfrm>
            <a:off x="468313" y="1412875"/>
            <a:ext cx="8229600" cy="511175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800" b="1" smtClean="0"/>
              <a:t>İŞLETME GÜVENCESİ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tr-TR" sz="2800" b="1" smtClean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tr-TR" sz="2800" b="1" smtClean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800" b="1" smtClean="0"/>
              <a:t>COĞRAFİ KONUM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tr-TR" sz="2800" b="1" smtClean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800" b="1" smtClean="0"/>
              <a:t>       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800" b="1" smtClean="0"/>
              <a:t>ARTAN TÜKETİM DÜZEYİ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tr-TR" sz="2800" b="1" smtClean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tr-TR" sz="2800" b="1" smtClean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800" b="1" smtClean="0"/>
              <a:t>    ENERJİ KÖPRÜSÜ TÜRKİYE</a:t>
            </a:r>
          </a:p>
        </p:txBody>
      </p:sp>
      <p:sp>
        <p:nvSpPr>
          <p:cNvPr id="105475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8639175" y="6515100"/>
            <a:ext cx="463550" cy="273050"/>
          </a:xfrm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0609A8-5CBB-4081-8862-EE1BFD115D5A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tr-TR"/>
          </a:p>
        </p:txBody>
      </p:sp>
      <p:sp>
        <p:nvSpPr>
          <p:cNvPr id="244739" name="AutoShape 3"/>
          <p:cNvSpPr>
            <a:spLocks noChangeArrowheads="1"/>
          </p:cNvSpPr>
          <p:nvPr/>
        </p:nvSpPr>
        <p:spPr bwMode="auto">
          <a:xfrm>
            <a:off x="4067175" y="1844675"/>
            <a:ext cx="792163" cy="936625"/>
          </a:xfrm>
          <a:prstGeom prst="downArrow">
            <a:avLst>
              <a:gd name="adj1" fmla="val 50000"/>
              <a:gd name="adj2" fmla="val 2955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244740" name="AutoShape 4"/>
          <p:cNvSpPr>
            <a:spLocks noChangeArrowheads="1"/>
          </p:cNvSpPr>
          <p:nvPr/>
        </p:nvSpPr>
        <p:spPr bwMode="auto">
          <a:xfrm>
            <a:off x="4067175" y="3284538"/>
            <a:ext cx="792163" cy="865187"/>
          </a:xfrm>
          <a:prstGeom prst="downArrow">
            <a:avLst>
              <a:gd name="adj1" fmla="val 50000"/>
              <a:gd name="adj2" fmla="val 2730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244741" name="AutoShape 5"/>
          <p:cNvSpPr>
            <a:spLocks noChangeArrowheads="1"/>
          </p:cNvSpPr>
          <p:nvPr/>
        </p:nvSpPr>
        <p:spPr bwMode="auto">
          <a:xfrm>
            <a:off x="4067175" y="4724400"/>
            <a:ext cx="792163" cy="865188"/>
          </a:xfrm>
          <a:prstGeom prst="downArrow">
            <a:avLst>
              <a:gd name="adj1" fmla="val 50000"/>
              <a:gd name="adj2" fmla="val 2730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56" name="Picture 7" descr="asia_pol00"/>
          <p:cNvPicPr>
            <a:picLocks noChangeAspect="1" noChangeArrowheads="1"/>
          </p:cNvPicPr>
          <p:nvPr/>
        </p:nvPicPr>
        <p:blipFill>
          <a:blip r:embed="rId4" cstate="print"/>
          <a:srcRect l="2815" t="31891" r="22453" b="33684"/>
          <a:stretch>
            <a:fillRect/>
          </a:stretch>
        </p:blipFill>
        <p:spPr bwMode="auto">
          <a:xfrm>
            <a:off x="350838" y="1285875"/>
            <a:ext cx="8793162" cy="4214813"/>
          </a:xfrm>
          <a:prstGeom prst="rect">
            <a:avLst/>
          </a:prstGeom>
          <a:solidFill>
            <a:srgbClr val="000099">
              <a:alpha val="49019"/>
            </a:srgbClr>
          </a:solidFill>
          <a:ln w="9525">
            <a:noFill/>
            <a:miter lim="800000"/>
            <a:headEnd/>
            <a:tailEnd/>
          </a:ln>
        </p:spPr>
      </p:pic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973138" y="2125663"/>
            <a:ext cx="2949575" cy="2733675"/>
            <a:chOff x="547" y="935"/>
            <a:chExt cx="1858" cy="1722"/>
          </a:xfrm>
        </p:grpSpPr>
        <p:grpSp>
          <p:nvGrpSpPr>
            <p:cNvPr id="236566" name="Group 10"/>
            <p:cNvGrpSpPr>
              <a:grpSpLocks/>
            </p:cNvGrpSpPr>
            <p:nvPr/>
          </p:nvGrpSpPr>
          <p:grpSpPr bwMode="auto">
            <a:xfrm>
              <a:off x="547" y="1275"/>
              <a:ext cx="1858" cy="1382"/>
              <a:chOff x="547" y="1275"/>
              <a:chExt cx="1858" cy="1382"/>
            </a:xfrm>
          </p:grpSpPr>
          <p:pic>
            <p:nvPicPr>
              <p:cNvPr id="236569" name="Picture 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27783" r="8589" b="40933"/>
              <a:stretch>
                <a:fillRect/>
              </a:stretch>
            </p:blipFill>
            <p:spPr bwMode="auto">
              <a:xfrm>
                <a:off x="547" y="1275"/>
                <a:ext cx="408" cy="3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6570" name="Picture 3" descr="oilw"/>
              <p:cNvPicPr>
                <a:picLocks noChangeAspect="1" noChangeArrowheads="1" noCrop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90" y="1886"/>
                <a:ext cx="409" cy="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6571" name="Picture 8" descr="oilw"/>
              <p:cNvPicPr>
                <a:picLocks noChangeAspect="1" noChangeArrowheads="1" noCrop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996" y="2385"/>
                <a:ext cx="409" cy="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36567" name="Picture 14" descr="oilw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610" y="1207"/>
              <a:ext cx="409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6568" name="Picture 16"/>
            <p:cNvPicPr>
              <a:picLocks noChangeAspect="1" noChangeArrowheads="1"/>
            </p:cNvPicPr>
            <p:nvPr/>
          </p:nvPicPr>
          <p:blipFill>
            <a:blip r:embed="rId5" cstate="print"/>
            <a:srcRect l="27783" r="8589" b="40933"/>
            <a:stretch>
              <a:fillRect/>
            </a:stretch>
          </p:blipFill>
          <p:spPr bwMode="auto">
            <a:xfrm>
              <a:off x="1020" y="935"/>
              <a:ext cx="408" cy="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6558" name="Group 20"/>
          <p:cNvGrpSpPr>
            <a:grpSpLocks/>
          </p:cNvGrpSpPr>
          <p:nvPr/>
        </p:nvGrpSpPr>
        <p:grpSpPr bwMode="auto">
          <a:xfrm>
            <a:off x="6858000" y="500063"/>
            <a:ext cx="685800" cy="914400"/>
            <a:chOff x="144" y="2448"/>
            <a:chExt cx="432" cy="576"/>
          </a:xfrm>
        </p:grpSpPr>
        <p:graphicFrame>
          <p:nvGraphicFramePr>
            <p:cNvPr id="236555" name="Object 11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144" y="2592"/>
            <a:ext cx="432" cy="432"/>
          </p:xfrm>
          <a:graphic>
            <a:graphicData uri="http://schemas.openxmlformats.org/presentationml/2006/ole">
              <p:oleObj spid="_x0000_s236555" name="Clip" r:id="rId7" imgW="3308040" imgH="3662280" progId="">
                <p:embed/>
              </p:oleObj>
            </a:graphicData>
          </a:graphic>
        </p:graphicFrame>
        <p:sp>
          <p:nvSpPr>
            <p:cNvPr id="236565" name="Text Box 22"/>
            <p:cNvSpPr txBox="1">
              <a:spLocks noChangeArrowheads="1"/>
            </p:cNvSpPr>
            <p:nvPr/>
          </p:nvSpPr>
          <p:spPr bwMode="auto">
            <a:xfrm>
              <a:off x="267" y="2448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tr-TR" sz="1400" b="1"/>
                <a:t>K</a:t>
              </a:r>
              <a:endParaRPr lang="en-US" sz="1400" b="1"/>
            </a:p>
          </p:txBody>
        </p:sp>
      </p:grpSp>
      <p:sp>
        <p:nvSpPr>
          <p:cNvPr id="236559" name="Text Box 23"/>
          <p:cNvSpPr txBox="1">
            <a:spLocks noChangeArrowheads="1"/>
          </p:cNvSpPr>
          <p:nvPr/>
        </p:nvSpPr>
        <p:spPr bwMode="auto">
          <a:xfrm>
            <a:off x="4643438" y="1571625"/>
            <a:ext cx="2303462" cy="457200"/>
          </a:xfrm>
          <a:prstGeom prst="rect">
            <a:avLst/>
          </a:prstGeom>
          <a:solidFill>
            <a:srgbClr val="E9FF7D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400" b="1">
                <a:latin typeface="Arial Black" pitchFamily="34" charset="0"/>
              </a:rPr>
              <a:t>RUSYA</a:t>
            </a:r>
          </a:p>
        </p:txBody>
      </p:sp>
      <p:sp>
        <p:nvSpPr>
          <p:cNvPr id="236560" name="Text Box 24"/>
          <p:cNvSpPr txBox="1">
            <a:spLocks noChangeArrowheads="1"/>
          </p:cNvSpPr>
          <p:nvPr/>
        </p:nvSpPr>
        <p:spPr bwMode="auto">
          <a:xfrm>
            <a:off x="5827713" y="3736975"/>
            <a:ext cx="1512887" cy="457200"/>
          </a:xfrm>
          <a:prstGeom prst="rect">
            <a:avLst/>
          </a:prstGeom>
          <a:solidFill>
            <a:srgbClr val="D6A724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400" b="1">
                <a:latin typeface="Arial Black" pitchFamily="34" charset="0"/>
              </a:rPr>
              <a:t>ÇİN</a:t>
            </a:r>
          </a:p>
        </p:txBody>
      </p:sp>
      <p:sp>
        <p:nvSpPr>
          <p:cNvPr id="236561" name="Text Box 25"/>
          <p:cNvSpPr txBox="1">
            <a:spLocks noChangeArrowheads="1"/>
          </p:cNvSpPr>
          <p:nvPr/>
        </p:nvSpPr>
        <p:spPr bwMode="auto">
          <a:xfrm>
            <a:off x="5540375" y="2538413"/>
            <a:ext cx="1657350" cy="304800"/>
          </a:xfrm>
          <a:prstGeom prst="rect">
            <a:avLst/>
          </a:prstGeom>
          <a:solidFill>
            <a:srgbClr val="008058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1400" b="1">
                <a:latin typeface="Arial Black" pitchFamily="34" charset="0"/>
              </a:rPr>
              <a:t>MOĞOLİSTAN</a:t>
            </a:r>
          </a:p>
        </p:txBody>
      </p:sp>
      <p:sp>
        <p:nvSpPr>
          <p:cNvPr id="236562" name="Text Box 26"/>
          <p:cNvSpPr txBox="1">
            <a:spLocks noChangeArrowheads="1"/>
          </p:cNvSpPr>
          <p:nvPr/>
        </p:nvSpPr>
        <p:spPr bwMode="auto">
          <a:xfrm>
            <a:off x="2732088" y="2106613"/>
            <a:ext cx="1657350" cy="304800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1400" b="1">
                <a:latin typeface="Arial Black" pitchFamily="34" charset="0"/>
              </a:rPr>
              <a:t>KAZAKİSTAN</a:t>
            </a:r>
          </a:p>
        </p:txBody>
      </p:sp>
      <p:sp>
        <p:nvSpPr>
          <p:cNvPr id="236563" name="Text Box 27"/>
          <p:cNvSpPr txBox="1">
            <a:spLocks noChangeArrowheads="1"/>
          </p:cNvSpPr>
          <p:nvPr/>
        </p:nvSpPr>
        <p:spPr bwMode="auto">
          <a:xfrm>
            <a:off x="3208338" y="4887913"/>
            <a:ext cx="1293812" cy="274637"/>
          </a:xfrm>
          <a:prstGeom prst="rect">
            <a:avLst/>
          </a:prstGeom>
          <a:solidFill>
            <a:srgbClr val="4F8D17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1200" b="1">
                <a:latin typeface="Arial Black" pitchFamily="34" charset="0"/>
              </a:rPr>
              <a:t>HİNDİSTAN</a:t>
            </a:r>
          </a:p>
        </p:txBody>
      </p:sp>
      <p:sp>
        <p:nvSpPr>
          <p:cNvPr id="236564" name="Text Box 29"/>
          <p:cNvSpPr txBox="1">
            <a:spLocks noChangeArrowheads="1"/>
          </p:cNvSpPr>
          <p:nvPr/>
        </p:nvSpPr>
        <p:spPr bwMode="auto">
          <a:xfrm>
            <a:off x="2387600" y="2520950"/>
            <a:ext cx="2730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900" b="1"/>
              <a:t>Ö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386C65-5F70-4CF3-9273-E7F551D04F51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tr-TR"/>
          </a:p>
        </p:txBody>
      </p:sp>
      <p:sp>
        <p:nvSpPr>
          <p:cNvPr id="2488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313" y="1484313"/>
            <a:ext cx="8929687" cy="47561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b="1" smtClean="0"/>
              <a:t>BALKANLAR                               KAFKASLAR</a:t>
            </a:r>
          </a:p>
          <a:p>
            <a:pPr eaLnBrk="1" hangingPunct="1">
              <a:lnSpc>
                <a:spcPct val="90000"/>
              </a:lnSpc>
            </a:pPr>
            <a:endParaRPr lang="tr-TR" b="1" smtClean="0"/>
          </a:p>
          <a:p>
            <a:pPr eaLnBrk="1" hangingPunct="1">
              <a:lnSpc>
                <a:spcPct val="90000"/>
              </a:lnSpc>
            </a:pPr>
            <a:endParaRPr lang="tr-TR" b="1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b="1" smtClean="0"/>
              <a:t>                                TÜRKİYE</a:t>
            </a:r>
          </a:p>
          <a:p>
            <a:pPr eaLnBrk="1" hangingPunct="1">
              <a:lnSpc>
                <a:spcPct val="90000"/>
              </a:lnSpc>
            </a:pPr>
            <a:endParaRPr lang="tr-TR" b="1" smtClean="0"/>
          </a:p>
          <a:p>
            <a:pPr eaLnBrk="1" hangingPunct="1">
              <a:lnSpc>
                <a:spcPct val="90000"/>
              </a:lnSpc>
            </a:pPr>
            <a:endParaRPr lang="tr-TR" b="1" smtClean="0"/>
          </a:p>
          <a:p>
            <a:pPr eaLnBrk="1" hangingPunct="1">
              <a:lnSpc>
                <a:spcPct val="90000"/>
              </a:lnSpc>
            </a:pPr>
            <a:endParaRPr lang="tr-TR" b="1" smtClean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b="1" smtClean="0"/>
              <a:t>ORTADOĞU</a:t>
            </a:r>
          </a:p>
        </p:txBody>
      </p:sp>
      <p:sp>
        <p:nvSpPr>
          <p:cNvPr id="248835" name="Oval 4"/>
          <p:cNvSpPr>
            <a:spLocks noChangeArrowheads="1"/>
          </p:cNvSpPr>
          <p:nvPr/>
        </p:nvSpPr>
        <p:spPr bwMode="auto">
          <a:xfrm>
            <a:off x="2714625" y="2500313"/>
            <a:ext cx="2735263" cy="1512887"/>
          </a:xfrm>
          <a:prstGeom prst="ellipse">
            <a:avLst/>
          </a:prstGeom>
          <a:noFill/>
          <a:ln w="76200" cmpd="tri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248836" name="AutoShape 5"/>
          <p:cNvSpPr>
            <a:spLocks noChangeArrowheads="1"/>
          </p:cNvSpPr>
          <p:nvPr/>
        </p:nvSpPr>
        <p:spPr bwMode="auto">
          <a:xfrm rot="-3000000">
            <a:off x="2332832" y="1851819"/>
            <a:ext cx="838200" cy="1112837"/>
          </a:xfrm>
          <a:prstGeom prst="upArrow">
            <a:avLst>
              <a:gd name="adj1" fmla="val 50000"/>
              <a:gd name="adj2" fmla="val 3319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248837" name="AutoShape 6"/>
          <p:cNvSpPr>
            <a:spLocks noChangeArrowheads="1"/>
          </p:cNvSpPr>
          <p:nvPr/>
        </p:nvSpPr>
        <p:spPr bwMode="auto">
          <a:xfrm rot="3000000">
            <a:off x="5141119" y="1996281"/>
            <a:ext cx="838200" cy="1112838"/>
          </a:xfrm>
          <a:prstGeom prst="upArrow">
            <a:avLst>
              <a:gd name="adj1" fmla="val 50000"/>
              <a:gd name="adj2" fmla="val 3319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tr-TR"/>
          </a:p>
        </p:txBody>
      </p:sp>
      <p:sp>
        <p:nvSpPr>
          <p:cNvPr id="248838" name="AutoShape 7"/>
          <p:cNvSpPr>
            <a:spLocks noChangeArrowheads="1"/>
          </p:cNvSpPr>
          <p:nvPr/>
        </p:nvSpPr>
        <p:spPr bwMode="auto">
          <a:xfrm rot="10800000">
            <a:off x="3635375" y="3789363"/>
            <a:ext cx="857250" cy="750887"/>
          </a:xfrm>
          <a:prstGeom prst="upArrow">
            <a:avLst>
              <a:gd name="adj1" fmla="val 50000"/>
              <a:gd name="adj2" fmla="val 2665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tr-TR"/>
          </a:p>
        </p:txBody>
      </p:sp>
      <p:pic>
        <p:nvPicPr>
          <p:cNvPr id="24883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60575"/>
            <a:ext cx="2209800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884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688" y="2060575"/>
            <a:ext cx="2209800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8841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5589588"/>
            <a:ext cx="2438400" cy="105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tr-TR" sz="2800" b="1" smtClean="0"/>
              <a:t>KÜRESEL İSTİKRAR VE DENGE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tr-TR" sz="2800" smtClean="0"/>
              <a:t>			</a:t>
            </a:r>
            <a:r>
              <a:rPr lang="tr-TR" sz="2400" b="1" smtClean="0"/>
              <a:t>ORTADOĞU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tr-TR" sz="28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tr-TR" sz="2400" b="1" smtClean="0"/>
              <a:t>   ABD                                        TERÖR KAYNAĞI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tr-TR" sz="2400" b="1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tr-TR" sz="2400" b="1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tr-TR" sz="1800" b="1" smtClean="0"/>
              <a:t>DEMOKRATİKLEŞME                                          GENİŞLETİLMİŞ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tr-TR" sz="1800" b="1" smtClean="0"/>
              <a:t>      EKSİKLİĞİ                                              ORTADOĞU VE KUZEY AFRİKA                           	                                                                     PROJESİ</a:t>
            </a:r>
            <a:r>
              <a:rPr lang="tr-TR" sz="2400" b="1" smtClean="0"/>
              <a:t>                      														     </a:t>
            </a:r>
            <a:r>
              <a:rPr lang="tr-TR" sz="2000" b="1" smtClean="0"/>
              <a:t>		</a:t>
            </a:r>
            <a:r>
              <a:rPr lang="tr-TR" sz="2400" b="1" smtClean="0"/>
              <a:t>				               </a:t>
            </a:r>
          </a:p>
        </p:txBody>
      </p:sp>
      <p:sp>
        <p:nvSpPr>
          <p:cNvPr id="111619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8639175" y="6515100"/>
            <a:ext cx="463550" cy="273050"/>
          </a:xfrm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87A81F-0228-45B4-9EF0-A4F3DA361669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tr-TR"/>
          </a:p>
        </p:txBody>
      </p:sp>
      <p:sp>
        <p:nvSpPr>
          <p:cNvPr id="250883" name="AutoShape 4"/>
          <p:cNvSpPr>
            <a:spLocks noChangeArrowheads="1"/>
          </p:cNvSpPr>
          <p:nvPr/>
        </p:nvSpPr>
        <p:spPr bwMode="auto">
          <a:xfrm>
            <a:off x="1835150" y="2781300"/>
            <a:ext cx="2736850" cy="485775"/>
          </a:xfrm>
          <a:prstGeom prst="rightArrow">
            <a:avLst>
              <a:gd name="adj1" fmla="val 50000"/>
              <a:gd name="adj2" fmla="val 1408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250884" name="AutoShape 5"/>
          <p:cNvSpPr>
            <a:spLocks noChangeArrowheads="1"/>
          </p:cNvSpPr>
          <p:nvPr/>
        </p:nvSpPr>
        <p:spPr bwMode="auto">
          <a:xfrm>
            <a:off x="971550" y="3284538"/>
            <a:ext cx="360363" cy="647700"/>
          </a:xfrm>
          <a:prstGeom prst="downArrow">
            <a:avLst>
              <a:gd name="adj1" fmla="val 50000"/>
              <a:gd name="adj2" fmla="val 4493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250885" name="AutoShape 6"/>
          <p:cNvSpPr>
            <a:spLocks noChangeArrowheads="1"/>
          </p:cNvSpPr>
          <p:nvPr/>
        </p:nvSpPr>
        <p:spPr bwMode="auto">
          <a:xfrm>
            <a:off x="3276600" y="3933825"/>
            <a:ext cx="1511300" cy="485775"/>
          </a:xfrm>
          <a:prstGeom prst="rightArrow">
            <a:avLst>
              <a:gd name="adj1" fmla="val 50000"/>
              <a:gd name="adj2" fmla="val 7777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BDF51F-C60C-4868-BA9F-AAEC29338F40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tr-TR"/>
          </a:p>
        </p:txBody>
      </p:sp>
      <p:pic>
        <p:nvPicPr>
          <p:cNvPr id="2529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2931" name="AutoShape 3"/>
          <p:cNvSpPr>
            <a:spLocks noChangeArrowheads="1"/>
          </p:cNvSpPr>
          <p:nvPr/>
        </p:nvSpPr>
        <p:spPr bwMode="auto">
          <a:xfrm rot="3000000">
            <a:off x="1409700" y="1790700"/>
            <a:ext cx="2590800" cy="381000"/>
          </a:xfrm>
          <a:prstGeom prst="leftArrow">
            <a:avLst>
              <a:gd name="adj1" fmla="val 50000"/>
              <a:gd name="adj2" fmla="val 1700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252932" name="AutoShape 4"/>
          <p:cNvSpPr>
            <a:spLocks noChangeArrowheads="1"/>
          </p:cNvSpPr>
          <p:nvPr/>
        </p:nvSpPr>
        <p:spPr bwMode="auto">
          <a:xfrm rot="-2700000">
            <a:off x="1371600" y="4572000"/>
            <a:ext cx="2590800" cy="381000"/>
          </a:xfrm>
          <a:prstGeom prst="leftArrow">
            <a:avLst>
              <a:gd name="adj1" fmla="val 50000"/>
              <a:gd name="adj2" fmla="val 1700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252933" name="AutoShape 5"/>
          <p:cNvSpPr>
            <a:spLocks noChangeArrowheads="1"/>
          </p:cNvSpPr>
          <p:nvPr/>
        </p:nvSpPr>
        <p:spPr bwMode="auto">
          <a:xfrm rot="8100000">
            <a:off x="4572000" y="1752600"/>
            <a:ext cx="2590800" cy="381000"/>
          </a:xfrm>
          <a:prstGeom prst="leftArrow">
            <a:avLst>
              <a:gd name="adj1" fmla="val 50000"/>
              <a:gd name="adj2" fmla="val 1700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252934" name="AutoShape 6"/>
          <p:cNvSpPr>
            <a:spLocks noChangeArrowheads="1"/>
          </p:cNvSpPr>
          <p:nvPr/>
        </p:nvSpPr>
        <p:spPr bwMode="auto">
          <a:xfrm rot="-7800000">
            <a:off x="4762500" y="4686300"/>
            <a:ext cx="2590800" cy="381000"/>
          </a:xfrm>
          <a:prstGeom prst="leftArrow">
            <a:avLst>
              <a:gd name="adj1" fmla="val 50000"/>
              <a:gd name="adj2" fmla="val 1700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0"/>
          <p:cNvSpPr>
            <a:spLocks noGrp="1" noChangeArrowheads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639957-322B-468B-B794-831F37000F75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tr-TR"/>
          </a:p>
        </p:txBody>
      </p:sp>
      <p:sp>
        <p:nvSpPr>
          <p:cNvPr id="254978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714375" y="1557338"/>
            <a:ext cx="8429625" cy="4586287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SzTx/>
            </a:pPr>
            <a:r>
              <a:rPr lang="tr-TR" b="1" smtClean="0"/>
              <a:t>   </a:t>
            </a:r>
            <a:r>
              <a:rPr lang="tr-TR" sz="2400" b="1" smtClean="0"/>
              <a:t>TÜRKİYE ;</a:t>
            </a:r>
          </a:p>
          <a:p>
            <a:pPr eaLnBrk="1" hangingPunct="1">
              <a:buClr>
                <a:srgbClr val="FF0000"/>
              </a:buClr>
              <a:buSzTx/>
              <a:buFont typeface="Wingdings" pitchFamily="2" charset="2"/>
              <a:buChar char="ü"/>
            </a:pPr>
            <a:r>
              <a:rPr lang="tr-TR" sz="2400" b="1" smtClean="0"/>
              <a:t>NATO</a:t>
            </a:r>
          </a:p>
          <a:p>
            <a:pPr eaLnBrk="1" hangingPunct="1">
              <a:buClr>
                <a:srgbClr val="FF0000"/>
              </a:buClr>
              <a:buSzTx/>
              <a:buFont typeface="Wingdings" pitchFamily="2" charset="2"/>
              <a:buChar char="ü"/>
            </a:pPr>
            <a:r>
              <a:rPr lang="tr-TR" sz="2400" b="1" smtClean="0"/>
              <a:t>AVRUPA KONSEYİ</a:t>
            </a:r>
          </a:p>
          <a:p>
            <a:pPr eaLnBrk="1" hangingPunct="1">
              <a:buClr>
                <a:srgbClr val="FF0000"/>
              </a:buClr>
              <a:buSzTx/>
              <a:buFont typeface="Wingdings" pitchFamily="2" charset="2"/>
              <a:buChar char="ü"/>
            </a:pPr>
            <a:r>
              <a:rPr lang="tr-TR" sz="2400" b="1" smtClean="0"/>
              <a:t>AGİT</a:t>
            </a:r>
          </a:p>
          <a:p>
            <a:pPr eaLnBrk="1" hangingPunct="1">
              <a:buClr>
                <a:srgbClr val="FF0000"/>
              </a:buClr>
              <a:buSzTx/>
              <a:buFont typeface="Wingdings" pitchFamily="2" charset="2"/>
              <a:buChar char="ü"/>
            </a:pPr>
            <a:r>
              <a:rPr lang="tr-TR" sz="2400" b="1" smtClean="0"/>
              <a:t>KARADENİZ EKONOMİK İŞBİRLİĞİ TEŞKİLATI</a:t>
            </a:r>
          </a:p>
          <a:p>
            <a:pPr eaLnBrk="1" hangingPunct="1">
              <a:buClr>
                <a:srgbClr val="FF0000"/>
              </a:buClr>
              <a:buSzTx/>
              <a:buFont typeface="Wingdings" pitchFamily="2" charset="2"/>
              <a:buChar char="ü"/>
            </a:pPr>
            <a:r>
              <a:rPr lang="tr-TR" sz="2400" b="1" smtClean="0"/>
              <a:t>EKONOMİK İŞBİRLİĞİ TEŞKİLATI</a:t>
            </a:r>
          </a:p>
          <a:p>
            <a:pPr eaLnBrk="1" hangingPunct="1">
              <a:buClr>
                <a:srgbClr val="FF0000"/>
              </a:buClr>
              <a:buSzTx/>
              <a:buFont typeface="Wingdings" pitchFamily="2" charset="2"/>
              <a:buChar char="ü"/>
            </a:pPr>
            <a:r>
              <a:rPr lang="tr-TR" sz="2400" b="1" smtClean="0"/>
              <a:t>İSLAM KONFERANSI TEŞKİLATI ,</a:t>
            </a:r>
          </a:p>
          <a:p>
            <a:pPr eaLnBrk="1" hangingPunct="1">
              <a:buClr>
                <a:srgbClr val="FF0000"/>
              </a:buClr>
              <a:buSzTx/>
              <a:buFont typeface="Wingdings 2" pitchFamily="18" charset="2"/>
              <a:buNone/>
            </a:pPr>
            <a:r>
              <a:rPr lang="tr-TR" sz="2400" b="1" smtClean="0"/>
              <a:t>    ÜYESİDİR.</a:t>
            </a:r>
          </a:p>
          <a:p>
            <a:pPr eaLnBrk="1" hangingPunct="1">
              <a:buSzTx/>
              <a:buFont typeface="Wingdings" pitchFamily="2" charset="2"/>
              <a:buChar char="ü"/>
            </a:pPr>
            <a:endParaRPr lang="tr-TR" sz="2400" b="1" smtClean="0"/>
          </a:p>
          <a:p>
            <a:pPr eaLnBrk="1" hangingPunct="1">
              <a:buSzTx/>
              <a:buFont typeface="Wingdings" pitchFamily="2" charset="2"/>
              <a:buChar char="ü"/>
            </a:pPr>
            <a:endParaRPr lang="tr-TR" sz="2400" b="1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4 Slayt Numarası Yer Tutucusu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E6CB0B-16B4-4AAB-BB9E-A56C2A348BD3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66</a:t>
            </a:fld>
            <a:endParaRPr lang="tr-TR"/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258888" y="2420938"/>
            <a:ext cx="27368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263525" indent="-26352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Char char="§"/>
              <a:defRPr/>
            </a:pPr>
            <a:r>
              <a:rPr lang="tr-T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ARNAVUTLUK</a:t>
            </a: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1258888" y="2852738"/>
            <a:ext cx="2665412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263525" indent="-26352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Char char="§"/>
              <a:defRPr/>
            </a:pPr>
            <a:r>
              <a:rPr lang="tr-T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AZERBAYCAN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1258888" y="3933825"/>
            <a:ext cx="244951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263525" indent="-26352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Char char="§"/>
              <a:defRPr/>
            </a:pPr>
            <a:r>
              <a:rPr lang="tr-T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GÜRCİSTAN</a:t>
            </a: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1258888" y="4294188"/>
            <a:ext cx="280828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263525" indent="-26352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Char char="§"/>
              <a:defRPr/>
            </a:pPr>
            <a:r>
              <a:rPr lang="tr-T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MOLDOVA</a:t>
            </a: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1258888" y="4652963"/>
            <a:ext cx="23050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263525" indent="-26352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Char char="§"/>
              <a:defRPr/>
            </a:pPr>
            <a:r>
              <a:rPr lang="tr-T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ROMANYA</a:t>
            </a: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1258888" y="3211513"/>
            <a:ext cx="27368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263525" indent="-26352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Char char="§"/>
              <a:defRPr/>
            </a:pPr>
            <a:r>
              <a:rPr lang="tr-T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BULGARİSTAN</a:t>
            </a: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1258888" y="3571875"/>
            <a:ext cx="2592387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263525" indent="-26352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Char char="§"/>
              <a:defRPr/>
            </a:pPr>
            <a:r>
              <a:rPr lang="tr-T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ERMENİSTAN</a:t>
            </a:r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1258888" y="5013325"/>
            <a:ext cx="439261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263525" indent="-26352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Char char="§"/>
              <a:defRPr/>
            </a:pPr>
            <a:r>
              <a:rPr lang="tr-TR" sz="21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RUSYA FEDERASYONU</a:t>
            </a:r>
          </a:p>
        </p:txBody>
      </p:sp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1258888" y="5373688"/>
            <a:ext cx="237648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263525" indent="-26352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Char char="§"/>
              <a:defRPr/>
            </a:pPr>
            <a:r>
              <a:rPr lang="tr-T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TÜRKİYE</a:t>
            </a:r>
          </a:p>
        </p:txBody>
      </p:sp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1258888" y="5732463"/>
            <a:ext cx="25209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263525" indent="-26352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Char char="§"/>
              <a:defRPr/>
            </a:pPr>
            <a:r>
              <a:rPr lang="tr-T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UKRAYNA</a:t>
            </a:r>
          </a:p>
        </p:txBody>
      </p:sp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6948488" y="1628775"/>
            <a:ext cx="21955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None/>
              <a:defRPr/>
            </a:pPr>
            <a:r>
              <a:rPr lang="tr-TR" sz="3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TÜRKİYE</a:t>
            </a:r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179388" y="1700213"/>
            <a:ext cx="65532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None/>
              <a:defRPr/>
            </a:pPr>
            <a:r>
              <a:rPr lang="tr-TR" sz="28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KARADENİZ EKONOMİK İŞBİRLİĞİ TEŞKİLATI (KEİT/BSCE)</a:t>
            </a:r>
          </a:p>
        </p:txBody>
      </p:sp>
      <p:sp>
        <p:nvSpPr>
          <p:cNvPr id="257038" name="AutoShape 14"/>
          <p:cNvSpPr>
            <a:spLocks noChangeArrowheads="1"/>
          </p:cNvSpPr>
          <p:nvPr/>
        </p:nvSpPr>
        <p:spPr bwMode="auto">
          <a:xfrm>
            <a:off x="6300788" y="1700213"/>
            <a:ext cx="720725" cy="503237"/>
          </a:xfrm>
          <a:prstGeom prst="rightArrow">
            <a:avLst>
              <a:gd name="adj1" fmla="val 34806"/>
              <a:gd name="adj2" fmla="val 34286"/>
            </a:avLst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1258888" y="6092825"/>
            <a:ext cx="25209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263525" indent="-26352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Char char="§"/>
              <a:defRPr/>
            </a:pPr>
            <a:r>
              <a:rPr lang="tr-T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YUNANİSTAN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3" name="Picture 2" descr="http://www.trt.net.tr/medya/resim/2009/04/15/22933c35-c37e-4ec9-a3b2-59bfce1341b6-444x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0" y="-136525"/>
            <a:ext cx="9040813" cy="678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4 Slayt Numarası Yer Tutucusu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8B267D-4A50-4B4B-A449-0251E780D184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68</a:t>
            </a:fld>
            <a:endParaRPr lang="tr-TR"/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411413" y="2565400"/>
            <a:ext cx="25209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263525" indent="-26352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Char char="§"/>
              <a:defRPr/>
            </a:pPr>
            <a:r>
              <a:rPr lang="tr-T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TÜRKİYE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411413" y="2925763"/>
            <a:ext cx="259238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263525" indent="-26352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Char char="§"/>
              <a:defRPr/>
            </a:pPr>
            <a:r>
              <a:rPr lang="tr-T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AFGANİSTAN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2411413" y="4006850"/>
            <a:ext cx="244792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263525" indent="-26352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Char char="§"/>
              <a:defRPr/>
            </a:pPr>
            <a:r>
              <a:rPr lang="tr-T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ÖZBEKİSTAN</a:t>
            </a: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2411413" y="4367213"/>
            <a:ext cx="302418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263525" indent="-26352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Char char="§"/>
              <a:defRPr/>
            </a:pPr>
            <a:r>
              <a:rPr lang="tr-T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TÜRKMENİSTAN</a:t>
            </a: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2411413" y="4725988"/>
            <a:ext cx="23050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263525" indent="-26352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Char char="§"/>
              <a:defRPr/>
            </a:pPr>
            <a:r>
              <a:rPr lang="tr-T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TACİKİSTAN</a:t>
            </a: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2411413" y="3284538"/>
            <a:ext cx="25209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263525" indent="-26352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Char char="§"/>
              <a:defRPr/>
            </a:pPr>
            <a:r>
              <a:rPr lang="tr-T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KAZAKİSTAN</a:t>
            </a: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2411413" y="3644900"/>
            <a:ext cx="2592387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263525" indent="-26352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Char char="§"/>
              <a:defRPr/>
            </a:pPr>
            <a:r>
              <a:rPr lang="tr-T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KIRGIZİSTAN</a:t>
            </a:r>
          </a:p>
        </p:txBody>
      </p: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2411413" y="5086350"/>
            <a:ext cx="14414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263525" indent="-26352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Char char="§"/>
              <a:defRPr/>
            </a:pPr>
            <a:r>
              <a:rPr lang="tr-T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İRAN</a:t>
            </a:r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2411413" y="5446713"/>
            <a:ext cx="237648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263525" indent="-26352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Char char="§"/>
              <a:defRPr/>
            </a:pPr>
            <a:r>
              <a:rPr lang="tr-T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PAKİSTAN</a:t>
            </a:r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2411413" y="5805488"/>
            <a:ext cx="27368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263525" indent="-26352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Char char="§"/>
              <a:defRPr/>
            </a:pPr>
            <a:r>
              <a:rPr lang="tr-T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AZERBAYCAN</a:t>
            </a:r>
          </a:p>
        </p:txBody>
      </p:sp>
      <p:sp>
        <p:nvSpPr>
          <p:cNvPr id="18444" name="Rectangle 12"/>
          <p:cNvSpPr>
            <a:spLocks noChangeArrowheads="1"/>
          </p:cNvSpPr>
          <p:nvPr/>
        </p:nvSpPr>
        <p:spPr bwMode="auto">
          <a:xfrm>
            <a:off x="6877050" y="1628775"/>
            <a:ext cx="22669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None/>
              <a:defRPr/>
            </a:pPr>
            <a:r>
              <a:rPr lang="tr-TR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TÜRKİYE</a:t>
            </a:r>
          </a:p>
        </p:txBody>
      </p:sp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0" y="1700213"/>
            <a:ext cx="684212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None/>
              <a:defRPr/>
            </a:pPr>
            <a:r>
              <a:rPr lang="tr-TR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EKONOMİK İŞBİRLİĞİ TEŞKİLATI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None/>
              <a:defRPr/>
            </a:pPr>
            <a:r>
              <a:rPr lang="tr-TR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(EİT/ECO)</a:t>
            </a:r>
          </a:p>
        </p:txBody>
      </p:sp>
      <p:sp>
        <p:nvSpPr>
          <p:cNvPr id="261134" name="AutoShape 14"/>
          <p:cNvSpPr>
            <a:spLocks noChangeArrowheads="1"/>
          </p:cNvSpPr>
          <p:nvPr/>
        </p:nvSpPr>
        <p:spPr bwMode="auto">
          <a:xfrm>
            <a:off x="6588125" y="1628775"/>
            <a:ext cx="360363" cy="576263"/>
          </a:xfrm>
          <a:prstGeom prst="rightArrow">
            <a:avLst>
              <a:gd name="adj1" fmla="val 34806"/>
              <a:gd name="adj2" fmla="val 23940"/>
            </a:avLst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69" name="Picture 2" descr="http://www.ecosecretariat.org/map1.gi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6050" y="1500188"/>
            <a:ext cx="7727950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3170" name="Picture 4" descr="http://www.ecosecretariat.org/Logo_ECO_CD10.gif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8488" y="571500"/>
            <a:ext cx="2473325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 descr="http://img23.imageshack.us/img23/3125/2009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850" y="285750"/>
            <a:ext cx="894715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Dikdörtgen"/>
          <p:cNvSpPr/>
          <p:nvPr/>
        </p:nvSpPr>
        <p:spPr>
          <a:xfrm>
            <a:off x="3286125" y="6072188"/>
            <a:ext cx="3143250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4 Slayt Numarası Yer Tutucusu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118E97-5BDE-40F8-BC8D-B08AC3A5A962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70</a:t>
            </a:fld>
            <a:endParaRPr lang="tr-TR"/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1905000" y="304800"/>
            <a:ext cx="6934200" cy="218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None/>
              <a:defRPr/>
            </a:pPr>
            <a:endParaRPr lang="tr-TR" sz="3200" b="1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265219" name="AutoShape 3"/>
          <p:cNvSpPr>
            <a:spLocks noChangeArrowheads="1"/>
          </p:cNvSpPr>
          <p:nvPr/>
        </p:nvSpPr>
        <p:spPr bwMode="auto">
          <a:xfrm>
            <a:off x="2411413" y="2349500"/>
            <a:ext cx="677862" cy="719138"/>
          </a:xfrm>
          <a:prstGeom prst="upDownArrow">
            <a:avLst>
              <a:gd name="adj1" fmla="val 38231"/>
              <a:gd name="adj2" fmla="val 17544"/>
            </a:avLst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tr-TR">
              <a:latin typeface="Verdana" pitchFamily="34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539750" y="3284538"/>
            <a:ext cx="49688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None/>
              <a:defRPr/>
            </a:pPr>
            <a:r>
              <a:rPr lang="tr-TR" sz="32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İSLAM KONFERANSI                TEŞKİLATI</a:t>
            </a:r>
          </a:p>
        </p:txBody>
      </p:sp>
      <p:sp>
        <p:nvSpPr>
          <p:cNvPr id="265221" name="AutoShape 5"/>
          <p:cNvSpPr>
            <a:spLocks noChangeArrowheads="1"/>
          </p:cNvSpPr>
          <p:nvPr/>
        </p:nvSpPr>
        <p:spPr bwMode="auto">
          <a:xfrm>
            <a:off x="5003800" y="3068638"/>
            <a:ext cx="1512888" cy="647700"/>
          </a:xfrm>
          <a:prstGeom prst="rightArrow">
            <a:avLst>
              <a:gd name="adj1" fmla="val 34806"/>
              <a:gd name="adj2" fmla="val 55918"/>
            </a:avLst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2052638" y="4652963"/>
            <a:ext cx="223202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None/>
              <a:defRPr/>
            </a:pPr>
            <a:r>
              <a:rPr lang="tr-TR" sz="32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57 ÜLKE</a:t>
            </a:r>
          </a:p>
        </p:txBody>
      </p:sp>
      <p:sp>
        <p:nvSpPr>
          <p:cNvPr id="265223" name="AutoShape 7"/>
          <p:cNvSpPr>
            <a:spLocks noChangeArrowheads="1"/>
          </p:cNvSpPr>
          <p:nvPr/>
        </p:nvSpPr>
        <p:spPr bwMode="auto">
          <a:xfrm>
            <a:off x="2268538" y="3860800"/>
            <a:ext cx="935037" cy="719138"/>
          </a:xfrm>
          <a:prstGeom prst="upDownArrow">
            <a:avLst>
              <a:gd name="adj1" fmla="val 38231"/>
              <a:gd name="adj2" fmla="val 16537"/>
            </a:avLst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just"/>
            <a:endParaRPr lang="tr-TR">
              <a:latin typeface="Verdana" pitchFamily="34" charset="0"/>
            </a:endParaRP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6588125" y="3213100"/>
            <a:ext cx="21590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None/>
              <a:defRPr/>
            </a:pPr>
            <a:r>
              <a:rPr lang="tr-TR" sz="32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TÜRKİYE</a:t>
            </a:r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152400" y="1600200"/>
            <a:ext cx="9144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EKONOMİK VE TİCARİ İŞBİRLİĞİ DAİMİ KOMİTESİ (İSEDAK)</a:t>
            </a:r>
            <a:endParaRPr kumimoji="1" lang="tr-TR" sz="280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4 Slayt Numarası Yer Tutucusu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AA9243-4AD0-43AA-B9C6-3C2E6F66B94F}" type="slidenum">
              <a:rPr lang="tr-T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71</a:t>
            </a:fld>
            <a:endParaRPr lang="tr-TR" smtClean="0"/>
          </a:p>
        </p:txBody>
      </p:sp>
      <p:pic>
        <p:nvPicPr>
          <p:cNvPr id="267266" name="Picture 2" descr="EcoPoliticalmap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-42863"/>
            <a:ext cx="9144000" cy="6900863"/>
          </a:xfr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D1A970-246A-4462-9351-50A53A6B0CB5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72</a:t>
            </a:fld>
            <a:endParaRPr lang="tr-TR"/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438275" y="2060575"/>
            <a:ext cx="7705725" cy="579438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>
                  <a:alpha val="75000"/>
                </a:schemeClr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200" b="1">
                <a:latin typeface="+mn-lt"/>
              </a:rPr>
              <a:t>MEDENİYETLER ÇATIŞMASI</a:t>
            </a:r>
          </a:p>
        </p:txBody>
      </p:sp>
      <p:sp>
        <p:nvSpPr>
          <p:cNvPr id="34819" name="AutoShape 3"/>
          <p:cNvSpPr>
            <a:spLocks noChangeArrowheads="1"/>
          </p:cNvSpPr>
          <p:nvPr/>
        </p:nvSpPr>
        <p:spPr bwMode="auto">
          <a:xfrm>
            <a:off x="684213" y="2205038"/>
            <a:ext cx="576262" cy="2016125"/>
          </a:xfrm>
          <a:prstGeom prst="curvedRightArrow">
            <a:avLst>
              <a:gd name="adj1" fmla="val 63494"/>
              <a:gd name="adj2" fmla="val 139945"/>
              <a:gd name="adj3" fmla="val 33333"/>
            </a:avLst>
          </a:prstGeom>
          <a:gradFill rotWithShape="1">
            <a:gsLst>
              <a:gs pos="0">
                <a:srgbClr val="FF9933">
                  <a:gamma/>
                  <a:shade val="46275"/>
                  <a:invGamma/>
                  <a:alpha val="89999"/>
                </a:srgbClr>
              </a:gs>
              <a:gs pos="50000">
                <a:srgbClr val="FF9933">
                  <a:alpha val="75000"/>
                </a:srgbClr>
              </a:gs>
              <a:gs pos="100000">
                <a:srgbClr val="FF9933">
                  <a:gamma/>
                  <a:shade val="46275"/>
                  <a:invGamma/>
                  <a:alpha val="89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r-TR">
              <a:latin typeface="+mn-lt"/>
            </a:endParaRP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331913" y="3429000"/>
            <a:ext cx="6157912" cy="579438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>
                  <a:alpha val="75000"/>
                </a:schemeClr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fontAlgn="auto"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tr-TR" sz="3200" b="1" dirty="0">
                <a:latin typeface="+mn-lt"/>
              </a:rPr>
              <a:t> YENİ HEDEF ORTADOĞU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AA3509-DF6B-49B1-AFDC-308C62A43FF9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73</a:t>
            </a:fld>
            <a:endParaRPr lang="tr-TR"/>
          </a:p>
        </p:txBody>
      </p:sp>
      <p:sp>
        <p:nvSpPr>
          <p:cNvPr id="271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45688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tr-TR" b="1" smtClean="0"/>
              <a:t>		FRANSA			İSRAİL		   </a:t>
            </a:r>
          </a:p>
          <a:p>
            <a:pPr eaLnBrk="1" hangingPunct="1">
              <a:buFont typeface="Wingdings" pitchFamily="2" charset="2"/>
              <a:buNone/>
            </a:pPr>
            <a:endParaRPr lang="tr-TR" b="1" smtClean="0"/>
          </a:p>
          <a:p>
            <a:pPr eaLnBrk="1" hangingPunct="1">
              <a:buFont typeface="Wingdings" pitchFamily="2" charset="2"/>
              <a:buNone/>
            </a:pPr>
            <a:r>
              <a:rPr lang="tr-TR" b="1" smtClean="0"/>
              <a:t>İNGİLTERE	    			   İRAN</a:t>
            </a:r>
          </a:p>
          <a:p>
            <a:pPr eaLnBrk="1" hangingPunct="1">
              <a:buFont typeface="Wingdings" pitchFamily="2" charset="2"/>
              <a:buNone/>
            </a:pPr>
            <a:r>
              <a:rPr lang="tr-TR" b="1" smtClean="0"/>
              <a:t>				 TÜRKİYE</a:t>
            </a:r>
          </a:p>
          <a:p>
            <a:pPr eaLnBrk="1" hangingPunct="1">
              <a:buFont typeface="Wingdings" pitchFamily="2" charset="2"/>
              <a:buNone/>
            </a:pPr>
            <a:r>
              <a:rPr lang="tr-TR" b="1" smtClean="0"/>
              <a:t>RUSYA					PAKİSTAN</a:t>
            </a:r>
          </a:p>
          <a:p>
            <a:pPr eaLnBrk="1" hangingPunct="1">
              <a:buFont typeface="Wingdings" pitchFamily="2" charset="2"/>
              <a:buNone/>
            </a:pPr>
            <a:endParaRPr lang="tr-TR" b="1" smtClean="0"/>
          </a:p>
          <a:p>
            <a:pPr eaLnBrk="1" hangingPunct="1">
              <a:buFont typeface="Wingdings" pitchFamily="2" charset="2"/>
              <a:buNone/>
            </a:pPr>
            <a:r>
              <a:rPr lang="tr-TR" b="1" smtClean="0"/>
              <a:t>			  ÇİN 		    HİNDİSTAN</a:t>
            </a:r>
          </a:p>
        </p:txBody>
      </p:sp>
      <p:sp>
        <p:nvSpPr>
          <p:cNvPr id="271363" name="Oval 4"/>
          <p:cNvSpPr>
            <a:spLocks noChangeArrowheads="1"/>
          </p:cNvSpPr>
          <p:nvPr/>
        </p:nvSpPr>
        <p:spPr bwMode="auto">
          <a:xfrm>
            <a:off x="2857500" y="2357438"/>
            <a:ext cx="2520950" cy="208915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271364" name="Line 5"/>
          <p:cNvSpPr>
            <a:spLocks noChangeShapeType="1"/>
          </p:cNvSpPr>
          <p:nvPr/>
        </p:nvSpPr>
        <p:spPr bwMode="auto">
          <a:xfrm>
            <a:off x="3059113" y="2060575"/>
            <a:ext cx="576262" cy="7207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271365" name="Line 6"/>
          <p:cNvSpPr>
            <a:spLocks noChangeShapeType="1"/>
          </p:cNvSpPr>
          <p:nvPr/>
        </p:nvSpPr>
        <p:spPr bwMode="auto">
          <a:xfrm>
            <a:off x="2714625" y="2857500"/>
            <a:ext cx="360363" cy="1428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271366" name="Line 7"/>
          <p:cNvSpPr>
            <a:spLocks noChangeShapeType="1"/>
          </p:cNvSpPr>
          <p:nvPr/>
        </p:nvSpPr>
        <p:spPr bwMode="auto">
          <a:xfrm flipV="1">
            <a:off x="2000250" y="3357563"/>
            <a:ext cx="1152525" cy="2873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271367" name="Line 8"/>
          <p:cNvSpPr>
            <a:spLocks noChangeShapeType="1"/>
          </p:cNvSpPr>
          <p:nvPr/>
        </p:nvSpPr>
        <p:spPr bwMode="auto">
          <a:xfrm>
            <a:off x="4857750" y="4214813"/>
            <a:ext cx="209550" cy="204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271368" name="Line 9"/>
          <p:cNvSpPr>
            <a:spLocks noChangeShapeType="1"/>
          </p:cNvSpPr>
          <p:nvPr/>
        </p:nvSpPr>
        <p:spPr bwMode="auto">
          <a:xfrm>
            <a:off x="5286375" y="3571875"/>
            <a:ext cx="504825" cy="144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271369" name="Line 10"/>
          <p:cNvSpPr>
            <a:spLocks noChangeShapeType="1"/>
          </p:cNvSpPr>
          <p:nvPr/>
        </p:nvSpPr>
        <p:spPr bwMode="auto">
          <a:xfrm flipV="1">
            <a:off x="5286375" y="3071813"/>
            <a:ext cx="277813" cy="1412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271370" name="Line 11"/>
          <p:cNvSpPr>
            <a:spLocks noChangeShapeType="1"/>
          </p:cNvSpPr>
          <p:nvPr/>
        </p:nvSpPr>
        <p:spPr bwMode="auto">
          <a:xfrm flipV="1">
            <a:off x="4859338" y="2060575"/>
            <a:ext cx="576262" cy="7207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271371" name="Line 12"/>
          <p:cNvSpPr>
            <a:spLocks noChangeShapeType="1"/>
          </p:cNvSpPr>
          <p:nvPr/>
        </p:nvSpPr>
        <p:spPr bwMode="auto">
          <a:xfrm flipH="1">
            <a:off x="2786063" y="4000500"/>
            <a:ext cx="358775" cy="5762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09" name="Picture 15" descr="turke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1425" y="836613"/>
            <a:ext cx="6718300" cy="523557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4056" name="Text Box 24"/>
          <p:cNvSpPr txBox="1">
            <a:spLocks noChangeArrowheads="1"/>
          </p:cNvSpPr>
          <p:nvPr/>
        </p:nvSpPr>
        <p:spPr bwMode="auto">
          <a:xfrm>
            <a:off x="2051050" y="881063"/>
            <a:ext cx="5327650" cy="96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defTabSz="7620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95000"/>
              <a:buFont typeface="Wingdings" pitchFamily="2" charset="2"/>
              <a:buNone/>
              <a:defRPr/>
            </a:pPr>
            <a:r>
              <a:rPr lang="tr-TR" sz="4400" b="1">
                <a:solidFill>
                  <a:srgbClr val="00FF00"/>
                </a:solidFill>
                <a:latin typeface="+mn-lt"/>
              </a:rPr>
              <a:t>Çok  Yönlü  Strateji</a:t>
            </a:r>
          </a:p>
        </p:txBody>
      </p:sp>
      <p:sp>
        <p:nvSpPr>
          <p:cNvPr id="273411" name="Text Box 26"/>
          <p:cNvSpPr txBox="1">
            <a:spLocks noChangeArrowheads="1"/>
          </p:cNvSpPr>
          <p:nvPr/>
        </p:nvSpPr>
        <p:spPr bwMode="auto">
          <a:xfrm>
            <a:off x="255588" y="4549775"/>
            <a:ext cx="85598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buClr>
                <a:srgbClr val="FFFF00"/>
              </a:buClr>
              <a:buFont typeface="Symbol" pitchFamily="18" charset="2"/>
              <a:buChar char="*"/>
            </a:pPr>
            <a:r>
              <a:rPr lang="tr-TR" sz="2800" b="1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273412" name="Picture 28" descr="turkeyc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50" y="2857500"/>
            <a:ext cx="109855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b="1" smtClean="0"/>
              <a:t>KÜRESEL İSTİKRAR VE DENGE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mtClean="0"/>
              <a:t>	</a:t>
            </a:r>
            <a:r>
              <a:rPr lang="tr-TR" sz="2800" b="1" smtClean="0"/>
              <a:t>ORTADOĞU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tr-TR" sz="2800" b="1" smtClean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800" b="1" smtClean="0"/>
              <a:t>TÜRKİYE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tr-TR" sz="2800" b="1" smtClean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1800" b="1" smtClean="0"/>
              <a:t>LAİK DEVLET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1800" b="1" smtClean="0"/>
              <a:t>DEMOKRATİK DEVLET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1800" b="1" smtClean="0"/>
              <a:t>SOSYAL DEVLET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1800" b="1" smtClean="0"/>
              <a:t>HUKUK DEVLETİ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1800" b="1" smtClean="0"/>
              <a:t>	İSRİKRAR VE DENGE </a:t>
            </a:r>
            <a:endParaRPr lang="tr-TR" smtClean="0"/>
          </a:p>
        </p:txBody>
      </p:sp>
      <p:sp>
        <p:nvSpPr>
          <p:cNvPr id="182275" name="5 Slayt Numarası Yer Tutucusu"/>
          <p:cNvSpPr txBox="1">
            <a:spLocks noGrp="1"/>
          </p:cNvSpPr>
          <p:nvPr/>
        </p:nvSpPr>
        <p:spPr bwMode="auto">
          <a:xfrm>
            <a:off x="8639175" y="6515100"/>
            <a:ext cx="463550" cy="2730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fld id="{97E6BD7E-2C81-41E7-ADE6-54149523A024}" type="slidenum">
              <a:rPr lang="tr-TR" sz="1600">
                <a:solidFill>
                  <a:schemeClr val="tx2"/>
                </a:solidFill>
                <a:latin typeface="+mn-lt"/>
              </a:rPr>
              <a:pPr algn="ctr">
                <a:defRPr/>
              </a:pPr>
              <a:t>75</a:t>
            </a:fld>
            <a:endParaRPr lang="tr-TR" sz="160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75459" name="AutoShape 4"/>
          <p:cNvSpPr>
            <a:spLocks noChangeArrowheads="1"/>
          </p:cNvSpPr>
          <p:nvPr/>
        </p:nvSpPr>
        <p:spPr bwMode="auto">
          <a:xfrm>
            <a:off x="4357688" y="2428875"/>
            <a:ext cx="485775" cy="431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275460" name="AutoShape 5"/>
          <p:cNvSpPr>
            <a:spLocks noChangeArrowheads="1"/>
          </p:cNvSpPr>
          <p:nvPr/>
        </p:nvSpPr>
        <p:spPr bwMode="auto">
          <a:xfrm rot="7371747">
            <a:off x="2451894" y="3148807"/>
            <a:ext cx="720725" cy="129698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17694720 60000 65536"/>
              <a:gd name="T17" fmla="*/ 11796480 60000 65536"/>
              <a:gd name="T18" fmla="*/ 17694720 60000 65536"/>
              <a:gd name="T19" fmla="*/ 11796480 60000 65536"/>
              <a:gd name="T20" fmla="*/ 5898240 60000 65536"/>
              <a:gd name="T21" fmla="*/ 5898240 60000 65536"/>
              <a:gd name="T22" fmla="*/ 0 60000 65536"/>
              <a:gd name="T23" fmla="*/ 0 60000 65536"/>
              <a:gd name="T24" fmla="*/ 3085 w 21600"/>
              <a:gd name="T25" fmla="*/ 12343 h 21600"/>
              <a:gd name="T26" fmla="*/ 18514 w 21600"/>
              <a:gd name="T27" fmla="*/ 18514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5429" y="0"/>
                </a:moveTo>
                <a:lnTo>
                  <a:pt x="9257" y="6171"/>
                </a:lnTo>
                <a:lnTo>
                  <a:pt x="12343" y="6171"/>
                </a:lnTo>
                <a:lnTo>
                  <a:pt x="12343" y="12343"/>
                </a:lnTo>
                <a:lnTo>
                  <a:pt x="6171" y="12343"/>
                </a:lnTo>
                <a:lnTo>
                  <a:pt x="6171" y="9257"/>
                </a:lnTo>
                <a:lnTo>
                  <a:pt x="0" y="15429"/>
                </a:lnTo>
                <a:lnTo>
                  <a:pt x="6171" y="21600"/>
                </a:lnTo>
                <a:lnTo>
                  <a:pt x="6171" y="18514"/>
                </a:lnTo>
                <a:lnTo>
                  <a:pt x="18514" y="18514"/>
                </a:lnTo>
                <a:lnTo>
                  <a:pt x="18514" y="6171"/>
                </a:lnTo>
                <a:lnTo>
                  <a:pt x="21600" y="6171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tr-TR" sz="2800" b="1" smtClean="0"/>
              <a:t>KÜRESEL TEHDİT VE RİSKLER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tr-TR" sz="2400" b="1" smtClean="0"/>
              <a:t>				AVRUPA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tr-TR" sz="2400" b="1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tr-TR" sz="2000" b="1" smtClean="0"/>
              <a:t>   AVRUPA ÜLKELERİ			ASİMETRİK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tr-TR" sz="2000" b="1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tr-TR" sz="2000" b="1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tr-TR" sz="2000" b="1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tr-TR" sz="2000" b="1" smtClean="0"/>
              <a:t>   TÜRKİYE		      SİMETRİK + ASİMETRİK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tr-TR" sz="2000" b="1" smtClean="0"/>
              <a:t>					              *</a:t>
            </a:r>
            <a:r>
              <a:rPr lang="tr-TR" sz="1400" b="1" smtClean="0"/>
              <a:t>BÖLÜCÜ FAALİYETLER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tr-TR" sz="1400" b="1" smtClean="0"/>
              <a:t>						 </a:t>
            </a:r>
            <a:r>
              <a:rPr lang="tr-TR" sz="2000" b="1" smtClean="0"/>
              <a:t>*</a:t>
            </a:r>
            <a:r>
              <a:rPr lang="tr-TR" sz="1400" b="1" smtClean="0"/>
              <a:t> İRTİCAİ FAALİYETLER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tr-TR" sz="2000" b="1" smtClean="0"/>
              <a:t>						 *</a:t>
            </a:r>
            <a:r>
              <a:rPr lang="tr-TR" sz="1400" b="1" smtClean="0"/>
              <a:t>KÜRESEL TERÖRİZM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tr-TR" sz="1400" b="1" smtClean="0"/>
              <a:t>						 </a:t>
            </a:r>
            <a:r>
              <a:rPr lang="tr-TR" sz="2000" b="1" smtClean="0"/>
              <a:t>*</a:t>
            </a:r>
            <a:r>
              <a:rPr lang="tr-TR" sz="1400" b="1" smtClean="0"/>
              <a:t> UYUŞTURUCU TRAFİĞİ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tr-TR" sz="1400" b="1" smtClean="0"/>
              <a:t>						 </a:t>
            </a:r>
            <a:r>
              <a:rPr lang="tr-TR" sz="2000" b="1" smtClean="0"/>
              <a:t>*</a:t>
            </a:r>
            <a:r>
              <a:rPr lang="tr-TR" sz="1400" b="1" smtClean="0"/>
              <a:t> YASA DIŞI GÖÇLE MÜCADELE</a:t>
            </a:r>
          </a:p>
        </p:txBody>
      </p:sp>
      <p:sp>
        <p:nvSpPr>
          <p:cNvPr id="184323" name="5 Slayt Numarası Yer Tutucusu"/>
          <p:cNvSpPr txBox="1">
            <a:spLocks noGrp="1"/>
          </p:cNvSpPr>
          <p:nvPr/>
        </p:nvSpPr>
        <p:spPr bwMode="auto">
          <a:xfrm>
            <a:off x="8639175" y="6515100"/>
            <a:ext cx="463550" cy="2730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fld id="{2CE1C494-B983-4F74-BE2F-2240E6E984F7}" type="slidenum">
              <a:rPr lang="tr-TR" sz="1600">
                <a:solidFill>
                  <a:schemeClr val="tx2"/>
                </a:solidFill>
                <a:latin typeface="+mn-lt"/>
              </a:rPr>
              <a:pPr algn="ctr">
                <a:defRPr/>
              </a:pPr>
              <a:t>76</a:t>
            </a:fld>
            <a:endParaRPr lang="tr-TR" sz="160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77507" name="AutoShape 4"/>
          <p:cNvSpPr>
            <a:spLocks noChangeArrowheads="1"/>
          </p:cNvSpPr>
          <p:nvPr/>
        </p:nvSpPr>
        <p:spPr bwMode="auto">
          <a:xfrm>
            <a:off x="3429000" y="2500313"/>
            <a:ext cx="1366838" cy="485775"/>
          </a:xfrm>
          <a:prstGeom prst="rightArrow">
            <a:avLst>
              <a:gd name="adj1" fmla="val 50000"/>
              <a:gd name="adj2" fmla="val 7034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277508" name="AutoShape 5"/>
          <p:cNvSpPr>
            <a:spLocks noChangeArrowheads="1"/>
          </p:cNvSpPr>
          <p:nvPr/>
        </p:nvSpPr>
        <p:spPr bwMode="auto">
          <a:xfrm>
            <a:off x="2071688" y="3857625"/>
            <a:ext cx="1512887" cy="485775"/>
          </a:xfrm>
          <a:prstGeom prst="rightArrow">
            <a:avLst>
              <a:gd name="adj1" fmla="val 50000"/>
              <a:gd name="adj2" fmla="val 7785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277509" name="AutoShape 6"/>
          <p:cNvSpPr>
            <a:spLocks noChangeArrowheads="1"/>
          </p:cNvSpPr>
          <p:nvPr/>
        </p:nvSpPr>
        <p:spPr bwMode="auto">
          <a:xfrm>
            <a:off x="1258888" y="2997200"/>
            <a:ext cx="433387" cy="925513"/>
          </a:xfrm>
          <a:prstGeom prst="upDownArrow">
            <a:avLst>
              <a:gd name="adj1" fmla="val 50000"/>
              <a:gd name="adj2" fmla="val 4271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b="1" smtClean="0"/>
              <a:t>KÜRESEL TEHDİT VE RİSKLER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800" b="1" smtClean="0"/>
              <a:t>				AVRUPA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tr-TR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800" b="1" smtClean="0"/>
              <a:t>TÜRKİYE			SİMETRİK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800" b="1" smtClean="0"/>
              <a:t>					</a:t>
            </a:r>
            <a:r>
              <a:rPr lang="tr-TR" sz="1400" b="1" smtClean="0"/>
              <a:t>*KOMŞU ÜLKELERDE OLUŞABİLECEK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1400" b="1" smtClean="0"/>
              <a:t>					  İSTİKRARSIZLIKLAR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1400" b="1" smtClean="0"/>
              <a:t>					*IRAK’IN KUZEYİNDE ORTAYA ÇIKABİLECEK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1400" b="1" smtClean="0"/>
              <a:t>					  GELİŞMELER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1400" b="1" smtClean="0"/>
              <a:t>					*KAFKASLARDAKİ İSTİKRARSIZLIKLAR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1400" b="1" smtClean="0"/>
              <a:t>					*SU SORUNU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1400" b="1" smtClean="0"/>
              <a:t>					*KİS’LER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1400" b="1" smtClean="0"/>
              <a:t>					*YÜKSEK YOĞUNLUKLU ÇATIŞMA ORTAMI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1400" b="1" smtClean="0"/>
              <a:t>					  OLUŞTURABİLECEK GELİŞMELER</a:t>
            </a:r>
          </a:p>
        </p:txBody>
      </p:sp>
      <p:sp>
        <p:nvSpPr>
          <p:cNvPr id="186371" name="5 Slayt Numarası Yer Tutucusu"/>
          <p:cNvSpPr txBox="1">
            <a:spLocks noGrp="1"/>
          </p:cNvSpPr>
          <p:nvPr/>
        </p:nvSpPr>
        <p:spPr bwMode="auto">
          <a:xfrm>
            <a:off x="8639175" y="6515100"/>
            <a:ext cx="463550" cy="2730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fld id="{A6BBF9F0-8D5C-4110-AAB5-FFF45C40810F}" type="slidenum">
              <a:rPr lang="tr-TR" sz="1600">
                <a:solidFill>
                  <a:schemeClr val="tx2"/>
                </a:solidFill>
                <a:latin typeface="+mn-lt"/>
              </a:rPr>
              <a:pPr algn="ctr">
                <a:defRPr/>
              </a:pPr>
              <a:t>77</a:t>
            </a:fld>
            <a:endParaRPr lang="tr-TR" sz="160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79555" name="AutoShape 4"/>
          <p:cNvSpPr>
            <a:spLocks noChangeArrowheads="1"/>
          </p:cNvSpPr>
          <p:nvPr/>
        </p:nvSpPr>
        <p:spPr bwMode="auto">
          <a:xfrm>
            <a:off x="2268538" y="3141663"/>
            <a:ext cx="1798637" cy="485775"/>
          </a:xfrm>
          <a:prstGeom prst="rightArrow">
            <a:avLst>
              <a:gd name="adj1" fmla="val 50000"/>
              <a:gd name="adj2" fmla="val 9256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4 Slayt Numarası Yer Tutucusu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15DA8B-7800-4FDB-83DF-C7057589668E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78</a:t>
            </a:fld>
            <a:endParaRPr lang="tr-TR"/>
          </a:p>
        </p:txBody>
      </p:sp>
      <p:sp>
        <p:nvSpPr>
          <p:cNvPr id="281602" name="AutoShape 2"/>
          <p:cNvSpPr>
            <a:spLocks noChangeArrowheads="1"/>
          </p:cNvSpPr>
          <p:nvPr/>
        </p:nvSpPr>
        <p:spPr bwMode="auto">
          <a:xfrm rot="10800000">
            <a:off x="2914650" y="1701800"/>
            <a:ext cx="3313113" cy="14398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1114 w 21600"/>
              <a:gd name="T13" fmla="*/ 16120 h 21600"/>
              <a:gd name="T14" fmla="*/ 20486 w 21600"/>
              <a:gd name="T15" fmla="*/ 1911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8360" y="4825"/>
                </a:lnTo>
                <a:lnTo>
                  <a:pt x="9881" y="4825"/>
                </a:lnTo>
                <a:lnTo>
                  <a:pt x="9881" y="16120"/>
                </a:lnTo>
                <a:lnTo>
                  <a:pt x="2958" y="16120"/>
                </a:lnTo>
                <a:lnTo>
                  <a:pt x="2958" y="13639"/>
                </a:lnTo>
                <a:lnTo>
                  <a:pt x="0" y="17619"/>
                </a:lnTo>
                <a:lnTo>
                  <a:pt x="2958" y="21600"/>
                </a:lnTo>
                <a:lnTo>
                  <a:pt x="2958" y="19119"/>
                </a:lnTo>
                <a:lnTo>
                  <a:pt x="18642" y="19119"/>
                </a:lnTo>
                <a:lnTo>
                  <a:pt x="18642" y="21600"/>
                </a:lnTo>
                <a:lnTo>
                  <a:pt x="21600" y="17619"/>
                </a:lnTo>
                <a:lnTo>
                  <a:pt x="18642" y="13639"/>
                </a:lnTo>
                <a:lnTo>
                  <a:pt x="18642" y="16120"/>
                </a:lnTo>
                <a:lnTo>
                  <a:pt x="11719" y="16120"/>
                </a:lnTo>
                <a:lnTo>
                  <a:pt x="11719" y="4825"/>
                </a:lnTo>
                <a:lnTo>
                  <a:pt x="13240" y="4825"/>
                </a:lnTo>
                <a:close/>
              </a:path>
            </a:pathLst>
          </a:custGeom>
          <a:gradFill rotWithShape="1">
            <a:gsLst>
              <a:gs pos="0">
                <a:srgbClr val="47A6AD"/>
              </a:gs>
              <a:gs pos="100000">
                <a:schemeClr val="tx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3635375" y="3141663"/>
            <a:ext cx="18002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None/>
              <a:defRPr/>
            </a:pPr>
            <a:r>
              <a:rPr lang="tr-TR" sz="28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TÜRKİYE</a:t>
            </a:r>
          </a:p>
        </p:txBody>
      </p:sp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3348038" y="1700213"/>
            <a:ext cx="2447925" cy="5746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None/>
              <a:defRPr/>
            </a:pPr>
            <a:r>
              <a:rPr lang="tr-TR" sz="32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AVRASYA</a:t>
            </a:r>
          </a:p>
        </p:txBody>
      </p:sp>
      <p:sp>
        <p:nvSpPr>
          <p:cNvPr id="102405" name="Rectangle 5"/>
          <p:cNvSpPr>
            <a:spLocks noChangeArrowheads="1"/>
          </p:cNvSpPr>
          <p:nvPr/>
        </p:nvSpPr>
        <p:spPr bwMode="auto">
          <a:xfrm>
            <a:off x="6084888" y="1558925"/>
            <a:ext cx="2951162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None/>
              <a:defRPr/>
            </a:pPr>
            <a:r>
              <a:rPr lang="tr-TR" sz="28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RUSYA FEDERASYONU</a:t>
            </a:r>
          </a:p>
        </p:txBody>
      </p:sp>
      <p:sp>
        <p:nvSpPr>
          <p:cNvPr id="102406" name="Rectangle 6"/>
          <p:cNvSpPr>
            <a:spLocks noChangeArrowheads="1"/>
          </p:cNvSpPr>
          <p:nvPr/>
        </p:nvSpPr>
        <p:spPr bwMode="auto">
          <a:xfrm>
            <a:off x="468313" y="1630363"/>
            <a:ext cx="2770187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None/>
              <a:defRPr/>
            </a:pPr>
            <a:r>
              <a:rPr lang="tr-TR" sz="28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ÇİN HALK CUMHURİYETİ</a:t>
            </a:r>
          </a:p>
        </p:txBody>
      </p:sp>
      <p:sp>
        <p:nvSpPr>
          <p:cNvPr id="102407" name="Rectangle 7"/>
          <p:cNvSpPr>
            <a:spLocks noChangeArrowheads="1"/>
          </p:cNvSpPr>
          <p:nvPr/>
        </p:nvSpPr>
        <p:spPr bwMode="auto">
          <a:xfrm>
            <a:off x="323850" y="3789363"/>
            <a:ext cx="72009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263525" indent="-26352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Char char="§"/>
              <a:defRPr/>
            </a:pPr>
            <a:r>
              <a:rPr lang="tr-TR" sz="21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BÖLGEDE ETKİN OLMA,</a:t>
            </a:r>
          </a:p>
        </p:txBody>
      </p:sp>
      <p:sp>
        <p:nvSpPr>
          <p:cNvPr id="102408" name="Rectangle 8"/>
          <p:cNvSpPr>
            <a:spLocks noChangeArrowheads="1"/>
          </p:cNvSpPr>
          <p:nvPr/>
        </p:nvSpPr>
        <p:spPr bwMode="auto">
          <a:xfrm>
            <a:off x="323850" y="4149725"/>
            <a:ext cx="748982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263525" indent="-26352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Char char="§"/>
              <a:defRPr/>
            </a:pPr>
            <a:r>
              <a:rPr lang="tr-TR" sz="21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ETKİNLİĞİ KARARLI ŞEKİLDE SÜRDÜRME,</a:t>
            </a:r>
          </a:p>
        </p:txBody>
      </p:sp>
      <p:sp>
        <p:nvSpPr>
          <p:cNvPr id="102409" name="Rectangle 9"/>
          <p:cNvSpPr>
            <a:spLocks noChangeArrowheads="1"/>
          </p:cNvSpPr>
          <p:nvPr/>
        </p:nvSpPr>
        <p:spPr bwMode="auto">
          <a:xfrm>
            <a:off x="323850" y="4510088"/>
            <a:ext cx="88201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263525" indent="-26352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Char char="§"/>
              <a:defRPr/>
            </a:pPr>
            <a:r>
              <a:rPr lang="tr-TR" sz="21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BÖLGE GÜÇLERİNİ İÇİNE ALABİLECEK OLUŞUMLARA GİRME,</a:t>
            </a:r>
          </a:p>
        </p:txBody>
      </p:sp>
      <p:sp>
        <p:nvSpPr>
          <p:cNvPr id="102410" name="Rectangle 10"/>
          <p:cNvSpPr>
            <a:spLocks noChangeArrowheads="1"/>
          </p:cNvSpPr>
          <p:nvPr/>
        </p:nvSpPr>
        <p:spPr bwMode="auto">
          <a:xfrm>
            <a:off x="323850" y="4870450"/>
            <a:ext cx="76327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263525" indent="-26352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Char char="§"/>
              <a:defRPr/>
            </a:pPr>
            <a:r>
              <a:rPr lang="tr-TR" sz="21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BU GÜÇLER İÇİNDE AKTİF ROL ÜSTLENME,</a:t>
            </a:r>
          </a:p>
        </p:txBody>
      </p:sp>
      <p:sp>
        <p:nvSpPr>
          <p:cNvPr id="102411" name="Rectangle 11"/>
          <p:cNvSpPr>
            <a:spLocks noChangeArrowheads="1"/>
          </p:cNvSpPr>
          <p:nvPr/>
        </p:nvSpPr>
        <p:spPr bwMode="auto">
          <a:xfrm>
            <a:off x="323850" y="5229225"/>
            <a:ext cx="76327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263525" indent="-26352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Char char="§"/>
              <a:defRPr/>
            </a:pPr>
            <a:r>
              <a:rPr lang="tr-TR" sz="21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BÖLGESEL GÜÇ OLABİLME,</a:t>
            </a:r>
          </a:p>
        </p:txBody>
      </p:sp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323850" y="5589588"/>
            <a:ext cx="856932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263525" indent="-26352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Char char="§"/>
              <a:defRPr/>
            </a:pPr>
            <a:r>
              <a:rPr lang="tr-TR" sz="21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VAR OLAN BÖLGESEL GÜÇ OLABİLME POTANSİYELİNİ GELİŞTİRME,</a:t>
            </a:r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1260475" y="1052513"/>
            <a:ext cx="770413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endParaRPr lang="tr-TR" sz="3900" b="1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281614" name="AutoShape 16"/>
          <p:cNvSpPr>
            <a:spLocks noChangeArrowheads="1"/>
          </p:cNvSpPr>
          <p:nvPr/>
        </p:nvSpPr>
        <p:spPr bwMode="auto">
          <a:xfrm rot="10131427">
            <a:off x="2339975" y="3500438"/>
            <a:ext cx="1368425" cy="215900"/>
          </a:xfrm>
          <a:prstGeom prst="rightArrow">
            <a:avLst>
              <a:gd name="adj1" fmla="val 50000"/>
              <a:gd name="adj2" fmla="val 158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49" name="Picture 3" descr="turke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25" y="1500188"/>
            <a:ext cx="6718300" cy="3705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22313" y="985838"/>
            <a:ext cx="8026400" cy="3505200"/>
            <a:chOff x="455" y="621"/>
            <a:chExt cx="5056" cy="2208"/>
          </a:xfrm>
        </p:grpSpPr>
        <p:sp>
          <p:nvSpPr>
            <p:cNvPr id="283652" name="WordArt 6" descr="abbayrak"/>
            <p:cNvSpPr>
              <a:spLocks noChangeArrowheads="1" noChangeShapeType="1" noTextEdit="1"/>
            </p:cNvSpPr>
            <p:nvPr/>
          </p:nvSpPr>
          <p:spPr bwMode="auto">
            <a:xfrm>
              <a:off x="793" y="709"/>
              <a:ext cx="1200" cy="4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tr-TR" sz="3600" kern="10">
                  <a:ln w="3175">
                    <a:solidFill>
                      <a:srgbClr val="FFFFFF"/>
                    </a:solidFill>
                    <a:round/>
                    <a:headEnd/>
                    <a:tailEnd/>
                  </a:ln>
                  <a:blipFill dpi="0" rotWithShape="0">
                    <a:blip r:embed="rId4"/>
                    <a:srcRect/>
                    <a:stretch>
                      <a:fillRect/>
                    </a:stretch>
                  </a:blipFill>
                  <a:latin typeface="Impact"/>
                </a:rPr>
                <a:t>AB</a:t>
              </a:r>
            </a:p>
          </p:txBody>
        </p:sp>
        <p:sp>
          <p:nvSpPr>
            <p:cNvPr id="283653" name="WordArt 7" descr="50star-big"/>
            <p:cNvSpPr>
              <a:spLocks noChangeArrowheads="1" noChangeShapeType="1" noTextEdit="1"/>
            </p:cNvSpPr>
            <p:nvPr/>
          </p:nvSpPr>
          <p:spPr bwMode="auto">
            <a:xfrm>
              <a:off x="455" y="1503"/>
              <a:ext cx="1200" cy="4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tr-TR" sz="3600" kern="10"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  <a:blipFill dpi="0" rotWithShape="0">
                    <a:blip r:embed="rId5"/>
                    <a:srcRect/>
                    <a:stretch>
                      <a:fillRect/>
                    </a:stretch>
                  </a:blipFill>
                  <a:latin typeface="Impact"/>
                </a:rPr>
                <a:t>ABD</a:t>
              </a:r>
            </a:p>
          </p:txBody>
        </p:sp>
        <p:sp>
          <p:nvSpPr>
            <p:cNvPr id="283654" name="WordArt 8" descr="rusya"/>
            <p:cNvSpPr>
              <a:spLocks noChangeArrowheads="1" noChangeShapeType="1" noTextEdit="1"/>
            </p:cNvSpPr>
            <p:nvPr/>
          </p:nvSpPr>
          <p:spPr bwMode="auto">
            <a:xfrm>
              <a:off x="2925" y="621"/>
              <a:ext cx="1200" cy="47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tr-TR" sz="3600" kern="10"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  <a:blipFill dpi="0" rotWithShape="0">
                    <a:blip r:embed="rId6"/>
                    <a:srcRect/>
                    <a:stretch>
                      <a:fillRect/>
                    </a:stretch>
                  </a:blipFill>
                  <a:latin typeface="Impact"/>
                </a:rPr>
                <a:t>RF</a:t>
              </a:r>
            </a:p>
          </p:txBody>
        </p:sp>
        <p:sp>
          <p:nvSpPr>
            <p:cNvPr id="283655" name="WordArt 9" descr="ch-flag"/>
            <p:cNvSpPr>
              <a:spLocks noChangeArrowheads="1" noChangeShapeType="1" noTextEdit="1"/>
            </p:cNvSpPr>
            <p:nvPr/>
          </p:nvSpPr>
          <p:spPr bwMode="auto">
            <a:xfrm>
              <a:off x="4195" y="1707"/>
              <a:ext cx="1200" cy="55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tr-TR" sz="3600" kern="10"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  <a:blipFill dpi="0" rotWithShape="0">
                    <a:blip r:embed="rId7"/>
                    <a:srcRect/>
                    <a:stretch>
                      <a:fillRect/>
                    </a:stretch>
                  </a:blipFill>
                  <a:latin typeface="Impact"/>
                </a:rPr>
                <a:t>ÇHC</a:t>
              </a:r>
            </a:p>
          </p:txBody>
        </p:sp>
        <p:grpSp>
          <p:nvGrpSpPr>
            <p:cNvPr id="283656" name="Group 10"/>
            <p:cNvGrpSpPr>
              <a:grpSpLocks/>
            </p:cNvGrpSpPr>
            <p:nvPr/>
          </p:nvGrpSpPr>
          <p:grpSpPr bwMode="auto">
            <a:xfrm>
              <a:off x="3831" y="2387"/>
              <a:ext cx="1680" cy="442"/>
              <a:chOff x="1968" y="2534"/>
              <a:chExt cx="1680" cy="442"/>
            </a:xfrm>
          </p:grpSpPr>
          <p:sp>
            <p:nvSpPr>
              <p:cNvPr id="283658" name="Text Box 11"/>
              <p:cNvSpPr txBox="1">
                <a:spLocks noChangeArrowheads="1"/>
              </p:cNvSpPr>
              <p:nvPr/>
            </p:nvSpPr>
            <p:spPr bwMode="auto">
              <a:xfrm>
                <a:off x="1968" y="2534"/>
                <a:ext cx="1680" cy="44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buClr>
                    <a:srgbClr val="FFFF00"/>
                  </a:buClr>
                  <a:buFont typeface="Wingdings" pitchFamily="2" charset="2"/>
                  <a:buNone/>
                </a:pPr>
                <a:r>
                  <a:rPr lang="tr-TR" sz="4000" b="1">
                    <a:solidFill>
                      <a:srgbClr val="000000"/>
                    </a:solidFill>
                    <a:latin typeface="Monotype Corsiva" pitchFamily="66" charset="0"/>
                  </a:rPr>
                  <a:t>JAPONYA</a:t>
                </a:r>
              </a:p>
            </p:txBody>
          </p:sp>
          <p:sp>
            <p:nvSpPr>
              <p:cNvPr id="283659" name="Oval 12"/>
              <p:cNvSpPr>
                <a:spLocks noChangeArrowheads="1"/>
              </p:cNvSpPr>
              <p:nvPr/>
            </p:nvSpPr>
            <p:spPr bwMode="auto">
              <a:xfrm>
                <a:off x="2688" y="2640"/>
                <a:ext cx="192" cy="192"/>
              </a:xfrm>
              <a:prstGeom prst="ellipse">
                <a:avLst/>
              </a:prstGeom>
              <a:solidFill>
                <a:srgbClr val="EE4612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</p:grpSp>
        <p:sp>
          <p:nvSpPr>
            <p:cNvPr id="283657" name="WordArt 13" descr="logo"/>
            <p:cNvSpPr>
              <a:spLocks noChangeArrowheads="1" noChangeShapeType="1" noTextEdit="1"/>
            </p:cNvSpPr>
            <p:nvPr/>
          </p:nvSpPr>
          <p:spPr bwMode="auto">
            <a:xfrm>
              <a:off x="4148" y="1063"/>
              <a:ext cx="1200" cy="55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tr-TR" sz="3600" kern="10"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  <a:blipFill dpi="0" rotWithShape="0">
                    <a:blip r:embed="rId8"/>
                    <a:srcRect/>
                    <a:stretch>
                      <a:fillRect/>
                    </a:stretch>
                  </a:blipFill>
                  <a:latin typeface="Impact"/>
                </a:rPr>
                <a:t>ŞİÖ</a:t>
              </a:r>
            </a:p>
          </p:txBody>
        </p:sp>
      </p:grpSp>
      <p:pic>
        <p:nvPicPr>
          <p:cNvPr id="283651" name="Picture 16" descr="turkeyc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86125" y="2857500"/>
            <a:ext cx="109855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http://img19.imageshack.us/img19/8383/20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357188"/>
            <a:ext cx="8542338" cy="607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Yuvarlatılmış Dikdörtgen"/>
          <p:cNvSpPr/>
          <p:nvPr/>
        </p:nvSpPr>
        <p:spPr>
          <a:xfrm>
            <a:off x="3429000" y="5929313"/>
            <a:ext cx="2286000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4 Slayt Numarası Yer Tutucusu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B540D3-FCF3-4320-A6F4-C893FB0BCB0F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80</a:t>
            </a:fld>
            <a:endParaRPr lang="tr-TR"/>
          </a:p>
        </p:txBody>
      </p:sp>
      <p:sp>
        <p:nvSpPr>
          <p:cNvPr id="104450" name="Rectangle 2"/>
          <p:cNvSpPr>
            <a:spLocks noChangeArrowheads="1"/>
          </p:cNvSpPr>
          <p:nvPr/>
        </p:nvSpPr>
        <p:spPr bwMode="auto">
          <a:xfrm>
            <a:off x="2987675" y="1196975"/>
            <a:ext cx="230505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None/>
              <a:defRPr/>
            </a:pPr>
            <a:r>
              <a:rPr lang="tr-TR" sz="32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TÜRKİYE;</a:t>
            </a:r>
          </a:p>
        </p:txBody>
      </p:sp>
      <p:sp>
        <p:nvSpPr>
          <p:cNvPr id="104451" name="Rectangle 3"/>
          <p:cNvSpPr>
            <a:spLocks noChangeArrowheads="1"/>
          </p:cNvSpPr>
          <p:nvPr/>
        </p:nvSpPr>
        <p:spPr bwMode="auto">
          <a:xfrm>
            <a:off x="6227763" y="2638425"/>
            <a:ext cx="2160587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None/>
              <a:defRPr/>
            </a:pPr>
            <a:r>
              <a:rPr lang="tr-TR" sz="32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SERBEST TİCARET BÖLGESİ</a:t>
            </a:r>
          </a:p>
        </p:txBody>
      </p:sp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2339975" y="4941888"/>
            <a:ext cx="518477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None/>
              <a:defRPr/>
            </a:pPr>
            <a:r>
              <a:rPr lang="tr-TR" sz="32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DEĞERLENDİRMELİDİR.</a:t>
            </a:r>
          </a:p>
        </p:txBody>
      </p:sp>
      <p:sp>
        <p:nvSpPr>
          <p:cNvPr id="104453" name="Rectangle 5"/>
          <p:cNvSpPr>
            <a:spLocks noChangeArrowheads="1"/>
          </p:cNvSpPr>
          <p:nvPr/>
        </p:nvSpPr>
        <p:spPr bwMode="auto">
          <a:xfrm>
            <a:off x="322263" y="2349500"/>
            <a:ext cx="208915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Char char="§"/>
              <a:defRPr/>
            </a:pPr>
            <a:r>
              <a:rPr lang="tr-TR" sz="32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ASEAN</a:t>
            </a:r>
          </a:p>
        </p:txBody>
      </p:sp>
      <p:sp>
        <p:nvSpPr>
          <p:cNvPr id="285702" name="AutoShape 6"/>
          <p:cNvSpPr>
            <a:spLocks noChangeArrowheads="1"/>
          </p:cNvSpPr>
          <p:nvPr/>
        </p:nvSpPr>
        <p:spPr bwMode="auto">
          <a:xfrm rot="5400000">
            <a:off x="3192463" y="2216150"/>
            <a:ext cx="3192462" cy="259238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918 w 21600"/>
              <a:gd name="T13" fmla="*/ 17076 h 21600"/>
              <a:gd name="T14" fmla="*/ 20682 w 21600"/>
              <a:gd name="T15" fmla="*/ 1958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8875" y="4052"/>
                </a:lnTo>
                <a:lnTo>
                  <a:pt x="10060" y="4052"/>
                </a:lnTo>
                <a:lnTo>
                  <a:pt x="10060" y="17076"/>
                </a:lnTo>
                <a:lnTo>
                  <a:pt x="2387" y="17076"/>
                </a:lnTo>
                <a:lnTo>
                  <a:pt x="2387" y="15065"/>
                </a:lnTo>
                <a:lnTo>
                  <a:pt x="0" y="18332"/>
                </a:lnTo>
                <a:lnTo>
                  <a:pt x="2387" y="21600"/>
                </a:lnTo>
                <a:lnTo>
                  <a:pt x="2387" y="19589"/>
                </a:lnTo>
                <a:lnTo>
                  <a:pt x="19213" y="19589"/>
                </a:lnTo>
                <a:lnTo>
                  <a:pt x="19213" y="21600"/>
                </a:lnTo>
                <a:lnTo>
                  <a:pt x="21600" y="18332"/>
                </a:lnTo>
                <a:lnTo>
                  <a:pt x="19213" y="15065"/>
                </a:lnTo>
                <a:lnTo>
                  <a:pt x="19213" y="17076"/>
                </a:lnTo>
                <a:lnTo>
                  <a:pt x="11540" y="17076"/>
                </a:lnTo>
                <a:lnTo>
                  <a:pt x="11540" y="4052"/>
                </a:lnTo>
                <a:lnTo>
                  <a:pt x="12725" y="4052"/>
                </a:lnTo>
                <a:close/>
              </a:path>
            </a:pathLst>
          </a:custGeom>
          <a:gradFill rotWithShape="1">
            <a:gsLst>
              <a:gs pos="0">
                <a:srgbClr val="009999"/>
              </a:gs>
              <a:gs pos="100000">
                <a:schemeClr val="tx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104455" name="Rectangle 7"/>
          <p:cNvSpPr>
            <a:spLocks noChangeArrowheads="1"/>
          </p:cNvSpPr>
          <p:nvPr/>
        </p:nvSpPr>
        <p:spPr bwMode="auto">
          <a:xfrm>
            <a:off x="323850" y="3140075"/>
            <a:ext cx="259238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69875" indent="-269875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Char char="§"/>
              <a:defRPr/>
            </a:pPr>
            <a:r>
              <a:rPr lang="tr-TR" sz="32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ŞANGHAY İŞBİRLİĞİ TEŞKİLAT</a:t>
            </a:r>
          </a:p>
        </p:txBody>
      </p:sp>
      <p:sp>
        <p:nvSpPr>
          <p:cNvPr id="285704" name="AutoShape 8"/>
          <p:cNvSpPr>
            <a:spLocks/>
          </p:cNvSpPr>
          <p:nvPr/>
        </p:nvSpPr>
        <p:spPr bwMode="auto">
          <a:xfrm>
            <a:off x="2843213" y="2420938"/>
            <a:ext cx="360362" cy="1800225"/>
          </a:xfrm>
          <a:prstGeom prst="rightBrace">
            <a:avLst>
              <a:gd name="adj1" fmla="val 41630"/>
              <a:gd name="adj2" fmla="val 50000"/>
            </a:avLst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745" name="Group 19"/>
          <p:cNvGrpSpPr>
            <a:grpSpLocks/>
          </p:cNvGrpSpPr>
          <p:nvPr/>
        </p:nvGrpSpPr>
        <p:grpSpPr bwMode="auto">
          <a:xfrm>
            <a:off x="152400" y="2000250"/>
            <a:ext cx="8991600" cy="3681413"/>
            <a:chOff x="62" y="476"/>
            <a:chExt cx="5664" cy="2319"/>
          </a:xfrm>
        </p:grpSpPr>
        <p:pic>
          <p:nvPicPr>
            <p:cNvPr id="287751" name="Picture 12"/>
            <p:cNvPicPr>
              <a:picLocks noChangeAspect="1" noChangeArrowheads="1"/>
            </p:cNvPicPr>
            <p:nvPr/>
          </p:nvPicPr>
          <p:blipFill>
            <a:blip r:embed="rId3" cstate="print"/>
            <a:srcRect t="21548" b="17360"/>
            <a:stretch>
              <a:fillRect/>
            </a:stretch>
          </p:blipFill>
          <p:spPr bwMode="auto">
            <a:xfrm>
              <a:off x="62" y="476"/>
              <a:ext cx="5664" cy="2319"/>
            </a:xfrm>
            <a:prstGeom prst="rect">
              <a:avLst/>
            </a:prstGeom>
            <a:noFill/>
            <a:ln w="28575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287752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977726">
              <a:off x="101" y="1483"/>
              <a:ext cx="1654" cy="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4000500" y="1143000"/>
            <a:ext cx="3382963" cy="5154613"/>
            <a:chOff x="2160" y="-237"/>
            <a:chExt cx="2131" cy="3247"/>
          </a:xfrm>
        </p:grpSpPr>
        <p:sp>
          <p:nvSpPr>
            <p:cNvPr id="14351" name="Oval 15"/>
            <p:cNvSpPr>
              <a:spLocks noChangeArrowheads="1"/>
            </p:cNvSpPr>
            <p:nvPr/>
          </p:nvSpPr>
          <p:spPr bwMode="auto">
            <a:xfrm>
              <a:off x="2160" y="-237"/>
              <a:ext cx="1996" cy="907"/>
            </a:xfrm>
            <a:prstGeom prst="ellipse">
              <a:avLst/>
            </a:prstGeom>
            <a:solidFill>
              <a:srgbClr val="FF0000">
                <a:alpha val="39000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r-TR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pitchFamily="34" charset="0"/>
                </a:rPr>
                <a:t>Dış Ticaret</a:t>
              </a:r>
            </a:p>
          </p:txBody>
        </p:sp>
        <p:sp>
          <p:nvSpPr>
            <p:cNvPr id="14352" name="Oval 16"/>
            <p:cNvSpPr>
              <a:spLocks noChangeArrowheads="1"/>
            </p:cNvSpPr>
            <p:nvPr/>
          </p:nvSpPr>
          <p:spPr bwMode="auto">
            <a:xfrm>
              <a:off x="2295" y="2103"/>
              <a:ext cx="1996" cy="907"/>
            </a:xfrm>
            <a:prstGeom prst="ellipse">
              <a:avLst/>
            </a:prstGeom>
            <a:solidFill>
              <a:srgbClr val="FF0000">
                <a:alpha val="39000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r-TR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pitchFamily="34" charset="0"/>
                </a:rPr>
                <a:t>Dış Siyaset</a:t>
              </a:r>
            </a:p>
          </p:txBody>
        </p:sp>
      </p:grpSp>
      <p:pic>
        <p:nvPicPr>
          <p:cNvPr id="14357" name="Picture 21" descr="log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 contrast="12000"/>
          </a:blip>
          <a:srcRect/>
          <a:stretch>
            <a:fillRect/>
          </a:stretch>
        </p:blipFill>
        <p:spPr bwMode="auto">
          <a:xfrm>
            <a:off x="6335713" y="2500313"/>
            <a:ext cx="2808287" cy="263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8" name="AutoShape 22"/>
          <p:cNvSpPr>
            <a:spLocks noChangeArrowheads="1"/>
          </p:cNvSpPr>
          <p:nvPr/>
        </p:nvSpPr>
        <p:spPr bwMode="auto">
          <a:xfrm>
            <a:off x="2987675" y="3429000"/>
            <a:ext cx="2447925" cy="12239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FF00"/>
          </a:solidFill>
          <a:ln w="9525">
            <a:round/>
            <a:headEnd/>
            <a:tailEnd/>
          </a:ln>
          <a:scene3d>
            <a:camera prst="legacyObliqueTop">
              <a:rot lat="20699993" lon="0" rev="0"/>
            </a:camera>
            <a:lightRig rig="legacyFlat1" dir="t"/>
          </a:scene3d>
          <a:sp3d extrusionH="430200" prstMaterial="legacyMatte">
            <a:bevelT w="13500" h="13500" prst="angle"/>
            <a:bevelB w="13500" h="13500" prst="angle"/>
            <a:extrusionClr>
              <a:srgbClr val="99CC00"/>
            </a:extrusionClr>
          </a:sp3d>
        </p:spPr>
        <p:txBody>
          <a:bodyPr wrap="none" anchor="ctr">
            <a:flatTx/>
          </a:bodyPr>
          <a:lstStyle/>
          <a:p>
            <a:endParaRPr lang="tr-T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8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3" name="Picture 94"/>
          <p:cNvPicPr>
            <a:picLocks noChangeAspect="1" noChangeArrowheads="1"/>
          </p:cNvPicPr>
          <p:nvPr/>
        </p:nvPicPr>
        <p:blipFill>
          <a:blip r:embed="rId3" cstate="print"/>
          <a:srcRect t="4506" b="3810"/>
          <a:stretch>
            <a:fillRect/>
          </a:stretch>
        </p:blipFill>
        <p:spPr bwMode="auto">
          <a:xfrm>
            <a:off x="755650" y="752475"/>
            <a:ext cx="77343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794" name="Picture 9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75343">
            <a:off x="2900363" y="3608388"/>
            <a:ext cx="201930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147" name="Freeform 91"/>
          <p:cNvSpPr>
            <a:spLocks/>
          </p:cNvSpPr>
          <p:nvPr/>
        </p:nvSpPr>
        <p:spPr bwMode="auto">
          <a:xfrm rot="-128754214" flipH="1" flipV="1">
            <a:off x="1803400" y="1887538"/>
            <a:ext cx="2349500" cy="13604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53"/>
              </a:cxn>
              <a:cxn ang="0">
                <a:pos x="43" y="98"/>
              </a:cxn>
              <a:cxn ang="0">
                <a:pos x="66" y="133"/>
              </a:cxn>
              <a:cxn ang="0">
                <a:pos x="93" y="178"/>
              </a:cxn>
              <a:cxn ang="0">
                <a:pos x="132" y="235"/>
              </a:cxn>
              <a:cxn ang="0">
                <a:pos x="174" y="288"/>
              </a:cxn>
              <a:cxn ang="0">
                <a:pos x="228" y="343"/>
              </a:cxn>
              <a:cxn ang="0">
                <a:pos x="279" y="394"/>
              </a:cxn>
              <a:cxn ang="0">
                <a:pos x="332" y="439"/>
              </a:cxn>
              <a:cxn ang="0">
                <a:pos x="402" y="495"/>
              </a:cxn>
              <a:cxn ang="0">
                <a:pos x="455" y="533"/>
              </a:cxn>
              <a:cxn ang="0">
                <a:pos x="529" y="580"/>
              </a:cxn>
              <a:cxn ang="0">
                <a:pos x="612" y="631"/>
              </a:cxn>
              <a:cxn ang="0">
                <a:pos x="694" y="677"/>
              </a:cxn>
              <a:cxn ang="0">
                <a:pos x="756" y="709"/>
              </a:cxn>
              <a:cxn ang="0">
                <a:pos x="845" y="740"/>
              </a:cxn>
              <a:cxn ang="0">
                <a:pos x="922" y="763"/>
              </a:cxn>
              <a:cxn ang="0">
                <a:pos x="1002" y="781"/>
              </a:cxn>
              <a:cxn ang="0">
                <a:pos x="1084" y="794"/>
              </a:cxn>
              <a:cxn ang="0">
                <a:pos x="1134" y="795"/>
              </a:cxn>
              <a:cxn ang="0">
                <a:pos x="1191" y="792"/>
              </a:cxn>
              <a:cxn ang="0">
                <a:pos x="1236" y="785"/>
              </a:cxn>
              <a:cxn ang="0">
                <a:pos x="1278" y="783"/>
              </a:cxn>
              <a:cxn ang="0">
                <a:pos x="1314" y="773"/>
              </a:cxn>
              <a:cxn ang="0">
                <a:pos x="1317" y="962"/>
              </a:cxn>
              <a:cxn ang="0">
                <a:pos x="1364" y="901"/>
              </a:cxn>
              <a:cxn ang="0">
                <a:pos x="1409" y="845"/>
              </a:cxn>
              <a:cxn ang="0">
                <a:pos x="1471" y="774"/>
              </a:cxn>
              <a:cxn ang="0">
                <a:pos x="1539" y="715"/>
              </a:cxn>
              <a:cxn ang="0">
                <a:pos x="1600" y="669"/>
              </a:cxn>
              <a:cxn ang="0">
                <a:pos x="1678" y="622"/>
              </a:cxn>
              <a:cxn ang="0">
                <a:pos x="1603" y="591"/>
              </a:cxn>
              <a:cxn ang="0">
                <a:pos x="1525" y="554"/>
              </a:cxn>
              <a:cxn ang="0">
                <a:pos x="1444" y="502"/>
              </a:cxn>
              <a:cxn ang="0">
                <a:pos x="1382" y="453"/>
              </a:cxn>
              <a:cxn ang="0">
                <a:pos x="1343" y="418"/>
              </a:cxn>
              <a:cxn ang="0">
                <a:pos x="1305" y="363"/>
              </a:cxn>
              <a:cxn ang="0">
                <a:pos x="1309" y="554"/>
              </a:cxn>
              <a:cxn ang="0">
                <a:pos x="1232" y="569"/>
              </a:cxn>
              <a:cxn ang="0">
                <a:pos x="1163" y="574"/>
              </a:cxn>
              <a:cxn ang="0">
                <a:pos x="1084" y="570"/>
              </a:cxn>
              <a:cxn ang="0">
                <a:pos x="1006" y="561"/>
              </a:cxn>
              <a:cxn ang="0">
                <a:pos x="918" y="543"/>
              </a:cxn>
              <a:cxn ang="0">
                <a:pos x="837" y="526"/>
              </a:cxn>
              <a:cxn ang="0">
                <a:pos x="725" y="494"/>
              </a:cxn>
              <a:cxn ang="0">
                <a:pos x="632" y="460"/>
              </a:cxn>
              <a:cxn ang="0">
                <a:pos x="550" y="422"/>
              </a:cxn>
              <a:cxn ang="0">
                <a:pos x="463" y="377"/>
              </a:cxn>
              <a:cxn ang="0">
                <a:pos x="421" y="354"/>
              </a:cxn>
              <a:cxn ang="0">
                <a:pos x="383" y="335"/>
              </a:cxn>
              <a:cxn ang="0">
                <a:pos x="351" y="315"/>
              </a:cxn>
              <a:cxn ang="0">
                <a:pos x="320" y="292"/>
              </a:cxn>
              <a:cxn ang="0">
                <a:pos x="262" y="254"/>
              </a:cxn>
              <a:cxn ang="0">
                <a:pos x="222" y="223"/>
              </a:cxn>
              <a:cxn ang="0">
                <a:pos x="191" y="200"/>
              </a:cxn>
              <a:cxn ang="0">
                <a:pos x="161" y="173"/>
              </a:cxn>
              <a:cxn ang="0">
                <a:pos x="133" y="147"/>
              </a:cxn>
              <a:cxn ang="0">
                <a:pos x="108" y="123"/>
              </a:cxn>
              <a:cxn ang="0">
                <a:pos x="80" y="98"/>
              </a:cxn>
              <a:cxn ang="0">
                <a:pos x="52" y="63"/>
              </a:cxn>
              <a:cxn ang="0">
                <a:pos x="24" y="32"/>
              </a:cxn>
              <a:cxn ang="0">
                <a:pos x="0" y="0"/>
              </a:cxn>
            </a:cxnLst>
            <a:rect l="0" t="0" r="r" b="b"/>
            <a:pathLst>
              <a:path w="1679" h="963">
                <a:moveTo>
                  <a:pt x="0" y="0"/>
                </a:moveTo>
                <a:lnTo>
                  <a:pt x="23" y="53"/>
                </a:lnTo>
                <a:lnTo>
                  <a:pt x="43" y="98"/>
                </a:lnTo>
                <a:lnTo>
                  <a:pt x="66" y="133"/>
                </a:lnTo>
                <a:lnTo>
                  <a:pt x="93" y="178"/>
                </a:lnTo>
                <a:lnTo>
                  <a:pt x="132" y="235"/>
                </a:lnTo>
                <a:lnTo>
                  <a:pt x="174" y="288"/>
                </a:lnTo>
                <a:lnTo>
                  <a:pt x="228" y="343"/>
                </a:lnTo>
                <a:lnTo>
                  <a:pt x="279" y="394"/>
                </a:lnTo>
                <a:lnTo>
                  <a:pt x="332" y="439"/>
                </a:lnTo>
                <a:lnTo>
                  <a:pt x="402" y="495"/>
                </a:lnTo>
                <a:lnTo>
                  <a:pt x="455" y="533"/>
                </a:lnTo>
                <a:lnTo>
                  <a:pt x="529" y="580"/>
                </a:lnTo>
                <a:lnTo>
                  <a:pt x="612" y="631"/>
                </a:lnTo>
                <a:lnTo>
                  <a:pt x="694" y="677"/>
                </a:lnTo>
                <a:lnTo>
                  <a:pt x="756" y="709"/>
                </a:lnTo>
                <a:lnTo>
                  <a:pt x="845" y="740"/>
                </a:lnTo>
                <a:lnTo>
                  <a:pt x="922" y="763"/>
                </a:lnTo>
                <a:lnTo>
                  <a:pt x="1002" y="781"/>
                </a:lnTo>
                <a:lnTo>
                  <a:pt x="1084" y="794"/>
                </a:lnTo>
                <a:lnTo>
                  <a:pt x="1134" y="795"/>
                </a:lnTo>
                <a:lnTo>
                  <a:pt x="1191" y="792"/>
                </a:lnTo>
                <a:lnTo>
                  <a:pt x="1236" y="785"/>
                </a:lnTo>
                <a:lnTo>
                  <a:pt x="1278" y="783"/>
                </a:lnTo>
                <a:lnTo>
                  <a:pt x="1314" y="773"/>
                </a:lnTo>
                <a:lnTo>
                  <a:pt x="1317" y="962"/>
                </a:lnTo>
                <a:lnTo>
                  <a:pt x="1364" y="901"/>
                </a:lnTo>
                <a:lnTo>
                  <a:pt x="1409" y="845"/>
                </a:lnTo>
                <a:lnTo>
                  <a:pt x="1471" y="774"/>
                </a:lnTo>
                <a:lnTo>
                  <a:pt x="1539" y="715"/>
                </a:lnTo>
                <a:lnTo>
                  <a:pt x="1600" y="669"/>
                </a:lnTo>
                <a:lnTo>
                  <a:pt x="1678" y="622"/>
                </a:lnTo>
                <a:lnTo>
                  <a:pt x="1603" y="591"/>
                </a:lnTo>
                <a:lnTo>
                  <a:pt x="1525" y="554"/>
                </a:lnTo>
                <a:lnTo>
                  <a:pt x="1444" y="502"/>
                </a:lnTo>
                <a:lnTo>
                  <a:pt x="1382" y="453"/>
                </a:lnTo>
                <a:lnTo>
                  <a:pt x="1343" y="418"/>
                </a:lnTo>
                <a:lnTo>
                  <a:pt x="1305" y="363"/>
                </a:lnTo>
                <a:lnTo>
                  <a:pt x="1309" y="554"/>
                </a:lnTo>
                <a:lnTo>
                  <a:pt x="1232" y="569"/>
                </a:lnTo>
                <a:lnTo>
                  <a:pt x="1163" y="574"/>
                </a:lnTo>
                <a:lnTo>
                  <a:pt x="1084" y="570"/>
                </a:lnTo>
                <a:lnTo>
                  <a:pt x="1006" y="561"/>
                </a:lnTo>
                <a:lnTo>
                  <a:pt x="918" y="543"/>
                </a:lnTo>
                <a:lnTo>
                  <a:pt x="837" y="526"/>
                </a:lnTo>
                <a:lnTo>
                  <a:pt x="725" y="494"/>
                </a:lnTo>
                <a:lnTo>
                  <a:pt x="632" y="460"/>
                </a:lnTo>
                <a:lnTo>
                  <a:pt x="550" y="422"/>
                </a:lnTo>
                <a:lnTo>
                  <a:pt x="463" y="377"/>
                </a:lnTo>
                <a:lnTo>
                  <a:pt x="421" y="354"/>
                </a:lnTo>
                <a:lnTo>
                  <a:pt x="383" y="335"/>
                </a:lnTo>
                <a:lnTo>
                  <a:pt x="351" y="315"/>
                </a:lnTo>
                <a:lnTo>
                  <a:pt x="320" y="292"/>
                </a:lnTo>
                <a:lnTo>
                  <a:pt x="262" y="254"/>
                </a:lnTo>
                <a:lnTo>
                  <a:pt x="222" y="223"/>
                </a:lnTo>
                <a:lnTo>
                  <a:pt x="191" y="200"/>
                </a:lnTo>
                <a:lnTo>
                  <a:pt x="161" y="173"/>
                </a:lnTo>
                <a:lnTo>
                  <a:pt x="133" y="147"/>
                </a:lnTo>
                <a:lnTo>
                  <a:pt x="108" y="123"/>
                </a:lnTo>
                <a:lnTo>
                  <a:pt x="80" y="98"/>
                </a:lnTo>
                <a:lnTo>
                  <a:pt x="52" y="63"/>
                </a:lnTo>
                <a:lnTo>
                  <a:pt x="24" y="32"/>
                </a:lnTo>
                <a:lnTo>
                  <a:pt x="0" y="0"/>
                </a:lnTo>
              </a:path>
            </a:pathLst>
          </a:cu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>
                  <a:alpha val="64999"/>
                </a:schemeClr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9525" cap="rnd">
            <a:round/>
            <a:headEnd type="none" w="sm" len="sm"/>
            <a:tailEnd type="none" w="sm" len="sm"/>
          </a:ln>
          <a:effectLst/>
          <a:scene3d>
            <a:camera prst="legacyObliqueTopRight">
              <a:rot lat="19799999" lon="19499999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r-TR">
              <a:latin typeface="+mn-lt"/>
            </a:endParaRPr>
          </a:p>
        </p:txBody>
      </p:sp>
      <p:sp>
        <p:nvSpPr>
          <p:cNvPr id="45148" name="Freeform 92"/>
          <p:cNvSpPr>
            <a:spLocks/>
          </p:cNvSpPr>
          <p:nvPr/>
        </p:nvSpPr>
        <p:spPr bwMode="auto">
          <a:xfrm rot="7778962" flipH="1" flipV="1">
            <a:off x="4020344" y="2532857"/>
            <a:ext cx="2505075" cy="15636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53"/>
              </a:cxn>
              <a:cxn ang="0">
                <a:pos x="43" y="98"/>
              </a:cxn>
              <a:cxn ang="0">
                <a:pos x="66" y="133"/>
              </a:cxn>
              <a:cxn ang="0">
                <a:pos x="93" y="178"/>
              </a:cxn>
              <a:cxn ang="0">
                <a:pos x="132" y="235"/>
              </a:cxn>
              <a:cxn ang="0">
                <a:pos x="174" y="288"/>
              </a:cxn>
              <a:cxn ang="0">
                <a:pos x="228" y="343"/>
              </a:cxn>
              <a:cxn ang="0">
                <a:pos x="279" y="394"/>
              </a:cxn>
              <a:cxn ang="0">
                <a:pos x="332" y="439"/>
              </a:cxn>
              <a:cxn ang="0">
                <a:pos x="402" y="495"/>
              </a:cxn>
              <a:cxn ang="0">
                <a:pos x="455" y="533"/>
              </a:cxn>
              <a:cxn ang="0">
                <a:pos x="529" y="580"/>
              </a:cxn>
              <a:cxn ang="0">
                <a:pos x="612" y="631"/>
              </a:cxn>
              <a:cxn ang="0">
                <a:pos x="694" y="677"/>
              </a:cxn>
              <a:cxn ang="0">
                <a:pos x="756" y="709"/>
              </a:cxn>
              <a:cxn ang="0">
                <a:pos x="845" y="740"/>
              </a:cxn>
              <a:cxn ang="0">
                <a:pos x="922" y="763"/>
              </a:cxn>
              <a:cxn ang="0">
                <a:pos x="1002" y="781"/>
              </a:cxn>
              <a:cxn ang="0">
                <a:pos x="1084" y="794"/>
              </a:cxn>
              <a:cxn ang="0">
                <a:pos x="1134" y="795"/>
              </a:cxn>
              <a:cxn ang="0">
                <a:pos x="1191" y="792"/>
              </a:cxn>
              <a:cxn ang="0">
                <a:pos x="1236" y="785"/>
              </a:cxn>
              <a:cxn ang="0">
                <a:pos x="1278" y="783"/>
              </a:cxn>
              <a:cxn ang="0">
                <a:pos x="1314" y="773"/>
              </a:cxn>
              <a:cxn ang="0">
                <a:pos x="1317" y="962"/>
              </a:cxn>
              <a:cxn ang="0">
                <a:pos x="1364" y="901"/>
              </a:cxn>
              <a:cxn ang="0">
                <a:pos x="1409" y="845"/>
              </a:cxn>
              <a:cxn ang="0">
                <a:pos x="1471" y="774"/>
              </a:cxn>
              <a:cxn ang="0">
                <a:pos x="1539" y="715"/>
              </a:cxn>
              <a:cxn ang="0">
                <a:pos x="1600" y="669"/>
              </a:cxn>
              <a:cxn ang="0">
                <a:pos x="1678" y="622"/>
              </a:cxn>
              <a:cxn ang="0">
                <a:pos x="1603" y="591"/>
              </a:cxn>
              <a:cxn ang="0">
                <a:pos x="1525" y="554"/>
              </a:cxn>
              <a:cxn ang="0">
                <a:pos x="1444" y="502"/>
              </a:cxn>
              <a:cxn ang="0">
                <a:pos x="1382" y="453"/>
              </a:cxn>
              <a:cxn ang="0">
                <a:pos x="1343" y="418"/>
              </a:cxn>
              <a:cxn ang="0">
                <a:pos x="1305" y="363"/>
              </a:cxn>
              <a:cxn ang="0">
                <a:pos x="1309" y="554"/>
              </a:cxn>
              <a:cxn ang="0">
                <a:pos x="1232" y="569"/>
              </a:cxn>
              <a:cxn ang="0">
                <a:pos x="1163" y="574"/>
              </a:cxn>
              <a:cxn ang="0">
                <a:pos x="1084" y="570"/>
              </a:cxn>
              <a:cxn ang="0">
                <a:pos x="1006" y="561"/>
              </a:cxn>
              <a:cxn ang="0">
                <a:pos x="918" y="543"/>
              </a:cxn>
              <a:cxn ang="0">
                <a:pos x="837" y="526"/>
              </a:cxn>
              <a:cxn ang="0">
                <a:pos x="725" y="494"/>
              </a:cxn>
              <a:cxn ang="0">
                <a:pos x="632" y="460"/>
              </a:cxn>
              <a:cxn ang="0">
                <a:pos x="550" y="422"/>
              </a:cxn>
              <a:cxn ang="0">
                <a:pos x="463" y="377"/>
              </a:cxn>
              <a:cxn ang="0">
                <a:pos x="421" y="354"/>
              </a:cxn>
              <a:cxn ang="0">
                <a:pos x="383" y="335"/>
              </a:cxn>
              <a:cxn ang="0">
                <a:pos x="351" y="315"/>
              </a:cxn>
              <a:cxn ang="0">
                <a:pos x="320" y="292"/>
              </a:cxn>
              <a:cxn ang="0">
                <a:pos x="262" y="254"/>
              </a:cxn>
              <a:cxn ang="0">
                <a:pos x="222" y="223"/>
              </a:cxn>
              <a:cxn ang="0">
                <a:pos x="191" y="200"/>
              </a:cxn>
              <a:cxn ang="0">
                <a:pos x="161" y="173"/>
              </a:cxn>
              <a:cxn ang="0">
                <a:pos x="133" y="147"/>
              </a:cxn>
              <a:cxn ang="0">
                <a:pos x="108" y="123"/>
              </a:cxn>
              <a:cxn ang="0">
                <a:pos x="80" y="98"/>
              </a:cxn>
              <a:cxn ang="0">
                <a:pos x="52" y="63"/>
              </a:cxn>
              <a:cxn ang="0">
                <a:pos x="24" y="32"/>
              </a:cxn>
              <a:cxn ang="0">
                <a:pos x="0" y="0"/>
              </a:cxn>
            </a:cxnLst>
            <a:rect l="0" t="0" r="r" b="b"/>
            <a:pathLst>
              <a:path w="1679" h="963">
                <a:moveTo>
                  <a:pt x="0" y="0"/>
                </a:moveTo>
                <a:lnTo>
                  <a:pt x="23" y="53"/>
                </a:lnTo>
                <a:lnTo>
                  <a:pt x="43" y="98"/>
                </a:lnTo>
                <a:lnTo>
                  <a:pt x="66" y="133"/>
                </a:lnTo>
                <a:lnTo>
                  <a:pt x="93" y="178"/>
                </a:lnTo>
                <a:lnTo>
                  <a:pt x="132" y="235"/>
                </a:lnTo>
                <a:lnTo>
                  <a:pt x="174" y="288"/>
                </a:lnTo>
                <a:lnTo>
                  <a:pt x="228" y="343"/>
                </a:lnTo>
                <a:lnTo>
                  <a:pt x="279" y="394"/>
                </a:lnTo>
                <a:lnTo>
                  <a:pt x="332" y="439"/>
                </a:lnTo>
                <a:lnTo>
                  <a:pt x="402" y="495"/>
                </a:lnTo>
                <a:lnTo>
                  <a:pt x="455" y="533"/>
                </a:lnTo>
                <a:lnTo>
                  <a:pt x="529" y="580"/>
                </a:lnTo>
                <a:lnTo>
                  <a:pt x="612" y="631"/>
                </a:lnTo>
                <a:lnTo>
                  <a:pt x="694" y="677"/>
                </a:lnTo>
                <a:lnTo>
                  <a:pt x="756" y="709"/>
                </a:lnTo>
                <a:lnTo>
                  <a:pt x="845" y="740"/>
                </a:lnTo>
                <a:lnTo>
                  <a:pt x="922" y="763"/>
                </a:lnTo>
                <a:lnTo>
                  <a:pt x="1002" y="781"/>
                </a:lnTo>
                <a:lnTo>
                  <a:pt x="1084" y="794"/>
                </a:lnTo>
                <a:lnTo>
                  <a:pt x="1134" y="795"/>
                </a:lnTo>
                <a:lnTo>
                  <a:pt x="1191" y="792"/>
                </a:lnTo>
                <a:lnTo>
                  <a:pt x="1236" y="785"/>
                </a:lnTo>
                <a:lnTo>
                  <a:pt x="1278" y="783"/>
                </a:lnTo>
                <a:lnTo>
                  <a:pt x="1314" y="773"/>
                </a:lnTo>
                <a:lnTo>
                  <a:pt x="1317" y="962"/>
                </a:lnTo>
                <a:lnTo>
                  <a:pt x="1364" y="901"/>
                </a:lnTo>
                <a:lnTo>
                  <a:pt x="1409" y="845"/>
                </a:lnTo>
                <a:lnTo>
                  <a:pt x="1471" y="774"/>
                </a:lnTo>
                <a:lnTo>
                  <a:pt x="1539" y="715"/>
                </a:lnTo>
                <a:lnTo>
                  <a:pt x="1600" y="669"/>
                </a:lnTo>
                <a:lnTo>
                  <a:pt x="1678" y="622"/>
                </a:lnTo>
                <a:lnTo>
                  <a:pt x="1603" y="591"/>
                </a:lnTo>
                <a:lnTo>
                  <a:pt x="1525" y="554"/>
                </a:lnTo>
                <a:lnTo>
                  <a:pt x="1444" y="502"/>
                </a:lnTo>
                <a:lnTo>
                  <a:pt x="1382" y="453"/>
                </a:lnTo>
                <a:lnTo>
                  <a:pt x="1343" y="418"/>
                </a:lnTo>
                <a:lnTo>
                  <a:pt x="1305" y="363"/>
                </a:lnTo>
                <a:lnTo>
                  <a:pt x="1309" y="554"/>
                </a:lnTo>
                <a:lnTo>
                  <a:pt x="1232" y="569"/>
                </a:lnTo>
                <a:lnTo>
                  <a:pt x="1163" y="574"/>
                </a:lnTo>
                <a:lnTo>
                  <a:pt x="1084" y="570"/>
                </a:lnTo>
                <a:lnTo>
                  <a:pt x="1006" y="561"/>
                </a:lnTo>
                <a:lnTo>
                  <a:pt x="918" y="543"/>
                </a:lnTo>
                <a:lnTo>
                  <a:pt x="837" y="526"/>
                </a:lnTo>
                <a:lnTo>
                  <a:pt x="725" y="494"/>
                </a:lnTo>
                <a:lnTo>
                  <a:pt x="632" y="460"/>
                </a:lnTo>
                <a:lnTo>
                  <a:pt x="550" y="422"/>
                </a:lnTo>
                <a:lnTo>
                  <a:pt x="463" y="377"/>
                </a:lnTo>
                <a:lnTo>
                  <a:pt x="421" y="354"/>
                </a:lnTo>
                <a:lnTo>
                  <a:pt x="383" y="335"/>
                </a:lnTo>
                <a:lnTo>
                  <a:pt x="351" y="315"/>
                </a:lnTo>
                <a:lnTo>
                  <a:pt x="320" y="292"/>
                </a:lnTo>
                <a:lnTo>
                  <a:pt x="262" y="254"/>
                </a:lnTo>
                <a:lnTo>
                  <a:pt x="222" y="223"/>
                </a:lnTo>
                <a:lnTo>
                  <a:pt x="191" y="200"/>
                </a:lnTo>
                <a:lnTo>
                  <a:pt x="161" y="173"/>
                </a:lnTo>
                <a:lnTo>
                  <a:pt x="133" y="147"/>
                </a:lnTo>
                <a:lnTo>
                  <a:pt x="108" y="123"/>
                </a:lnTo>
                <a:lnTo>
                  <a:pt x="80" y="98"/>
                </a:lnTo>
                <a:lnTo>
                  <a:pt x="52" y="63"/>
                </a:lnTo>
                <a:lnTo>
                  <a:pt x="24" y="32"/>
                </a:lnTo>
                <a:lnTo>
                  <a:pt x="0" y="0"/>
                </a:lnTo>
              </a:path>
            </a:pathLst>
          </a:custGeom>
          <a:gradFill rotWithShape="1">
            <a:gsLst>
              <a:gs pos="0">
                <a:srgbClr val="006600">
                  <a:gamma/>
                  <a:shade val="35686"/>
                  <a:invGamma/>
                </a:srgbClr>
              </a:gs>
              <a:gs pos="50000">
                <a:srgbClr val="006600">
                  <a:alpha val="67000"/>
                </a:srgbClr>
              </a:gs>
              <a:gs pos="100000">
                <a:srgbClr val="006600">
                  <a:gamma/>
                  <a:shade val="35686"/>
                  <a:invGamma/>
                </a:srgbClr>
              </a:gs>
            </a:gsLst>
            <a:lin ang="5400000" scaled="1"/>
          </a:gradFill>
          <a:ln w="9525" cap="rnd">
            <a:round/>
            <a:headEnd type="none" w="sm" len="sm"/>
            <a:tailEnd type="none" w="sm" len="sm"/>
          </a:ln>
          <a:effectLst/>
          <a:scene3d>
            <a:camera prst="legacyObliqueTopRight">
              <a:rot lat="19799999" lon="19499999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r-TR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1" name="Picture 2" descr="10_iller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675" y="2781300"/>
            <a:ext cx="2952750" cy="13954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184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765175"/>
            <a:ext cx="2209800" cy="12223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184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3663" y="836613"/>
            <a:ext cx="2209800" cy="118268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1844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575" y="5373688"/>
            <a:ext cx="2438400" cy="10588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91845" name="AutoShape 6"/>
          <p:cNvSpPr>
            <a:spLocks noChangeArrowheads="1"/>
          </p:cNvSpPr>
          <p:nvPr/>
        </p:nvSpPr>
        <p:spPr bwMode="auto">
          <a:xfrm>
            <a:off x="6300788" y="2349500"/>
            <a:ext cx="1944687" cy="1584325"/>
          </a:xfrm>
          <a:custGeom>
            <a:avLst/>
            <a:gdLst>
              <a:gd name="T0" fmla="*/ 125063271 w 21600"/>
              <a:gd name="T1" fmla="*/ 0 h 21600"/>
              <a:gd name="T2" fmla="*/ 75034663 w 21600"/>
              <a:gd name="T3" fmla="*/ 38735870 h 21600"/>
              <a:gd name="T4" fmla="*/ 0 w 21600"/>
              <a:gd name="T5" fmla="*/ 96845095 h 21600"/>
              <a:gd name="T6" fmla="*/ 75034663 w 21600"/>
              <a:gd name="T7" fmla="*/ 116207666 h 21600"/>
              <a:gd name="T8" fmla="*/ 150069416 w 21600"/>
              <a:gd name="T9" fmla="*/ 80699802 h 21600"/>
              <a:gd name="T10" fmla="*/ 175083664 w 21600"/>
              <a:gd name="T11" fmla="*/ 3873587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291846" name="AutoShape 7"/>
          <p:cNvSpPr>
            <a:spLocks noChangeArrowheads="1"/>
          </p:cNvSpPr>
          <p:nvPr/>
        </p:nvSpPr>
        <p:spPr bwMode="auto">
          <a:xfrm rot="10768961" flipV="1">
            <a:off x="754063" y="2274888"/>
            <a:ext cx="1944687" cy="1509712"/>
          </a:xfrm>
          <a:custGeom>
            <a:avLst/>
            <a:gdLst>
              <a:gd name="T0" fmla="*/ 125063271 w 21600"/>
              <a:gd name="T1" fmla="*/ 0 h 21600"/>
              <a:gd name="T2" fmla="*/ 75034663 w 21600"/>
              <a:gd name="T3" fmla="*/ 35173280 h 21600"/>
              <a:gd name="T4" fmla="*/ 0 w 21600"/>
              <a:gd name="T5" fmla="*/ 87938141 h 21600"/>
              <a:gd name="T6" fmla="*/ 75034663 w 21600"/>
              <a:gd name="T7" fmla="*/ 105519919 h 21600"/>
              <a:gd name="T8" fmla="*/ 150069416 w 21600"/>
              <a:gd name="T9" fmla="*/ 73277707 h 21600"/>
              <a:gd name="T10" fmla="*/ 175083664 w 21600"/>
              <a:gd name="T11" fmla="*/ 3517328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291847" name="AutoShape 8"/>
          <p:cNvSpPr>
            <a:spLocks noChangeArrowheads="1"/>
          </p:cNvSpPr>
          <p:nvPr/>
        </p:nvSpPr>
        <p:spPr bwMode="auto">
          <a:xfrm>
            <a:off x="3924300" y="4292600"/>
            <a:ext cx="1079500" cy="93662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291848" name="Text Box 9"/>
          <p:cNvSpPr txBox="1">
            <a:spLocks noChangeArrowheads="1"/>
          </p:cNvSpPr>
          <p:nvPr/>
        </p:nvSpPr>
        <p:spPr bwMode="auto">
          <a:xfrm>
            <a:off x="539750" y="260350"/>
            <a:ext cx="19446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2000" b="1">
                <a:solidFill>
                  <a:srgbClr val="FFFF00"/>
                </a:solidFill>
              </a:rPr>
              <a:t>BALKANLAR</a:t>
            </a:r>
          </a:p>
        </p:txBody>
      </p:sp>
      <p:sp>
        <p:nvSpPr>
          <p:cNvPr id="291849" name="Text Box 10"/>
          <p:cNvSpPr txBox="1">
            <a:spLocks noChangeArrowheads="1"/>
          </p:cNvSpPr>
          <p:nvPr/>
        </p:nvSpPr>
        <p:spPr bwMode="auto">
          <a:xfrm>
            <a:off x="6732588" y="404813"/>
            <a:ext cx="1800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2000" b="1">
                <a:solidFill>
                  <a:srgbClr val="FFFF00"/>
                </a:solidFill>
              </a:rPr>
              <a:t>KAFKASLAR</a:t>
            </a:r>
          </a:p>
        </p:txBody>
      </p:sp>
      <p:sp>
        <p:nvSpPr>
          <p:cNvPr id="291850" name="Text Box 11"/>
          <p:cNvSpPr txBox="1">
            <a:spLocks noChangeArrowheads="1"/>
          </p:cNvSpPr>
          <p:nvPr/>
        </p:nvSpPr>
        <p:spPr bwMode="auto">
          <a:xfrm>
            <a:off x="3348038" y="6461125"/>
            <a:ext cx="2160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2000" b="1">
                <a:solidFill>
                  <a:srgbClr val="FFFF00"/>
                </a:solidFill>
              </a:rPr>
              <a:t>ORTADOĞU</a:t>
            </a:r>
          </a:p>
        </p:txBody>
      </p:sp>
      <p:sp>
        <p:nvSpPr>
          <p:cNvPr id="291851" name="Text Box 12"/>
          <p:cNvSpPr txBox="1">
            <a:spLocks noChangeArrowheads="1"/>
          </p:cNvSpPr>
          <p:nvPr/>
        </p:nvSpPr>
        <p:spPr bwMode="auto">
          <a:xfrm>
            <a:off x="3419475" y="2276475"/>
            <a:ext cx="2303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2000" b="1">
                <a:solidFill>
                  <a:srgbClr val="FFFF00"/>
                </a:solidFill>
              </a:rPr>
              <a:t>TÜRKİYE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6658" name="Diagram 2"/>
          <p:cNvGraphicFramePr>
            <a:graphicFrameLocks/>
          </p:cNvGraphicFramePr>
          <p:nvPr/>
        </p:nvGraphicFramePr>
        <p:xfrm>
          <a:off x="1403350" y="333375"/>
          <a:ext cx="6048375" cy="6048375"/>
        </p:xfrm>
        <a:graphic>
          <a:graphicData uri="http://schemas.openxmlformats.org/drawingml/2006/compatibility">
            <com:legacyDrawing xmlns:com="http://schemas.openxmlformats.org/drawingml/2006/compatibility" spid="_x0000_s326658"/>
          </a:graphicData>
        </a:graphic>
      </p:graphicFrame>
      <p:pic>
        <p:nvPicPr>
          <p:cNvPr id="326668" name="Picture 12" descr="600px-Globe_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575" y="2060575"/>
            <a:ext cx="2519363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1" name="Oval 2"/>
          <p:cNvSpPr>
            <a:spLocks noChangeArrowheads="1"/>
          </p:cNvSpPr>
          <p:nvPr/>
        </p:nvSpPr>
        <p:spPr bwMode="auto">
          <a:xfrm>
            <a:off x="3419475" y="188913"/>
            <a:ext cx="2089150" cy="2016125"/>
          </a:xfrm>
          <a:prstGeom prst="ellipse">
            <a:avLst/>
          </a:prstGeom>
          <a:solidFill>
            <a:srgbClr val="FF99FF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r-TR" sz="2400" b="1">
                <a:solidFill>
                  <a:srgbClr val="0D0DF7"/>
                </a:solidFill>
              </a:rPr>
              <a:t>TÜRKİYE</a:t>
            </a:r>
          </a:p>
        </p:txBody>
      </p:sp>
      <p:sp>
        <p:nvSpPr>
          <p:cNvPr id="327682" name="Oval 3"/>
          <p:cNvSpPr>
            <a:spLocks noChangeArrowheads="1"/>
          </p:cNvSpPr>
          <p:nvPr/>
        </p:nvSpPr>
        <p:spPr bwMode="auto">
          <a:xfrm>
            <a:off x="323850" y="2133600"/>
            <a:ext cx="2016125" cy="1944688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r-TR" sz="2400" b="1">
                <a:solidFill>
                  <a:srgbClr val="FF0000"/>
                </a:solidFill>
              </a:rPr>
              <a:t>BATI</a:t>
            </a:r>
          </a:p>
        </p:txBody>
      </p:sp>
      <p:sp>
        <p:nvSpPr>
          <p:cNvPr id="327683" name="Oval 4"/>
          <p:cNvSpPr>
            <a:spLocks noChangeArrowheads="1"/>
          </p:cNvSpPr>
          <p:nvPr/>
        </p:nvSpPr>
        <p:spPr bwMode="auto">
          <a:xfrm>
            <a:off x="6732588" y="2133600"/>
            <a:ext cx="2089150" cy="1871663"/>
          </a:xfrm>
          <a:prstGeom prst="ellipse">
            <a:avLst/>
          </a:prstGeom>
          <a:solidFill>
            <a:srgbClr val="00FF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r-TR" sz="2400" b="1"/>
              <a:t>DOĞU</a:t>
            </a:r>
          </a:p>
        </p:txBody>
      </p:sp>
      <p:sp>
        <p:nvSpPr>
          <p:cNvPr id="327684" name="AutoShape 5"/>
          <p:cNvSpPr>
            <a:spLocks noChangeArrowheads="1"/>
          </p:cNvSpPr>
          <p:nvPr/>
        </p:nvSpPr>
        <p:spPr bwMode="auto">
          <a:xfrm>
            <a:off x="2771775" y="5013325"/>
            <a:ext cx="3673475" cy="1584325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r-TR" sz="2400" b="1">
                <a:solidFill>
                  <a:srgbClr val="0D0DF7"/>
                </a:solidFill>
              </a:rPr>
              <a:t>UZLAŞMA VE İŞBİRLİĞİ</a:t>
            </a:r>
          </a:p>
        </p:txBody>
      </p:sp>
      <p:sp>
        <p:nvSpPr>
          <p:cNvPr id="327685" name="AutoShape 6"/>
          <p:cNvSpPr>
            <a:spLocks noChangeArrowheads="1"/>
          </p:cNvSpPr>
          <p:nvPr/>
        </p:nvSpPr>
        <p:spPr bwMode="auto">
          <a:xfrm>
            <a:off x="2771775" y="2708275"/>
            <a:ext cx="3529013" cy="1008063"/>
          </a:xfrm>
          <a:prstGeom prst="leftRightArrow">
            <a:avLst>
              <a:gd name="adj1" fmla="val 50000"/>
              <a:gd name="adj2" fmla="val 7001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27686" name="AutoShape 7"/>
          <p:cNvSpPr>
            <a:spLocks noChangeArrowheads="1"/>
          </p:cNvSpPr>
          <p:nvPr/>
        </p:nvSpPr>
        <p:spPr bwMode="auto">
          <a:xfrm rot="3147366">
            <a:off x="1267619" y="4385469"/>
            <a:ext cx="1439862" cy="1079500"/>
          </a:xfrm>
          <a:prstGeom prst="rightArrow">
            <a:avLst>
              <a:gd name="adj1" fmla="val 50000"/>
              <a:gd name="adj2" fmla="val 3334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27687" name="AutoShape 8"/>
          <p:cNvSpPr>
            <a:spLocks noChangeArrowheads="1"/>
          </p:cNvSpPr>
          <p:nvPr/>
        </p:nvSpPr>
        <p:spPr bwMode="auto">
          <a:xfrm rot="-3476655">
            <a:off x="6515894" y="4437856"/>
            <a:ext cx="1225550" cy="1081088"/>
          </a:xfrm>
          <a:prstGeom prst="leftArrow">
            <a:avLst>
              <a:gd name="adj1" fmla="val 50000"/>
              <a:gd name="adj2" fmla="val 2834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70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425" y="836613"/>
            <a:ext cx="2952750" cy="23288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870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836613"/>
            <a:ext cx="3619500" cy="23034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28707" name="Text Box 4"/>
          <p:cNvSpPr txBox="1">
            <a:spLocks noChangeArrowheads="1"/>
          </p:cNvSpPr>
          <p:nvPr/>
        </p:nvSpPr>
        <p:spPr bwMode="auto">
          <a:xfrm>
            <a:off x="611188" y="333375"/>
            <a:ext cx="2808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2400" b="1">
                <a:solidFill>
                  <a:srgbClr val="FFFF00"/>
                </a:solidFill>
              </a:rPr>
              <a:t>TÜRKİYE</a:t>
            </a:r>
          </a:p>
        </p:txBody>
      </p:sp>
      <p:sp>
        <p:nvSpPr>
          <p:cNvPr id="328708" name="Text Box 5"/>
          <p:cNvSpPr txBox="1">
            <a:spLocks noChangeArrowheads="1"/>
          </p:cNvSpPr>
          <p:nvPr/>
        </p:nvSpPr>
        <p:spPr bwMode="auto">
          <a:xfrm>
            <a:off x="6516688" y="333375"/>
            <a:ext cx="2016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2400" b="1">
                <a:solidFill>
                  <a:srgbClr val="FFFF00"/>
                </a:solidFill>
              </a:rPr>
              <a:t>AVRUPA</a:t>
            </a:r>
          </a:p>
        </p:txBody>
      </p:sp>
      <p:sp>
        <p:nvSpPr>
          <p:cNvPr id="328709" name="AutoShape 6"/>
          <p:cNvSpPr>
            <a:spLocks noChangeArrowheads="1"/>
          </p:cNvSpPr>
          <p:nvPr/>
        </p:nvSpPr>
        <p:spPr bwMode="auto">
          <a:xfrm>
            <a:off x="3995738" y="1052513"/>
            <a:ext cx="1800225" cy="576262"/>
          </a:xfrm>
          <a:custGeom>
            <a:avLst/>
            <a:gdLst>
              <a:gd name="T0" fmla="*/ 112528149 w 21600"/>
              <a:gd name="T1" fmla="*/ 0 h 21600"/>
              <a:gd name="T2" fmla="*/ 0 w 21600"/>
              <a:gd name="T3" fmla="*/ 7686989 h 21600"/>
              <a:gd name="T4" fmla="*/ 112528149 w 21600"/>
              <a:gd name="T5" fmla="*/ 15373978 h 21600"/>
              <a:gd name="T6" fmla="*/ 150037490 w 21600"/>
              <a:gd name="T7" fmla="*/ 768698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28710" name="AutoShape 7"/>
          <p:cNvSpPr>
            <a:spLocks noChangeArrowheads="1"/>
          </p:cNvSpPr>
          <p:nvPr/>
        </p:nvSpPr>
        <p:spPr bwMode="auto">
          <a:xfrm rot="10800000">
            <a:off x="3995738" y="2205038"/>
            <a:ext cx="1800225" cy="576262"/>
          </a:xfrm>
          <a:custGeom>
            <a:avLst/>
            <a:gdLst>
              <a:gd name="T0" fmla="*/ 112528149 w 21600"/>
              <a:gd name="T1" fmla="*/ 0 h 21600"/>
              <a:gd name="T2" fmla="*/ 0 w 21600"/>
              <a:gd name="T3" fmla="*/ 7686989 h 21600"/>
              <a:gd name="T4" fmla="*/ 112528149 w 21600"/>
              <a:gd name="T5" fmla="*/ 15373978 h 21600"/>
              <a:gd name="T6" fmla="*/ 150037490 w 21600"/>
              <a:gd name="T7" fmla="*/ 768698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28711" name="Text Box 8"/>
          <p:cNvSpPr txBox="1">
            <a:spLocks noChangeArrowheads="1"/>
          </p:cNvSpPr>
          <p:nvPr/>
        </p:nvSpPr>
        <p:spPr bwMode="auto">
          <a:xfrm>
            <a:off x="3348038" y="4149725"/>
            <a:ext cx="2879725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2800" b="1">
                <a:solidFill>
                  <a:srgbClr val="FFFF00"/>
                </a:solidFill>
              </a:rPr>
              <a:t>TARİHSEL</a:t>
            </a:r>
          </a:p>
          <a:p>
            <a:pPr algn="ctr">
              <a:spcBef>
                <a:spcPct val="50000"/>
              </a:spcBef>
            </a:pPr>
            <a:endParaRPr lang="tr-TR" sz="2800" b="1">
              <a:solidFill>
                <a:srgbClr val="FFFF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tr-TR" sz="2800" b="1">
                <a:solidFill>
                  <a:srgbClr val="FF0000"/>
                </a:solidFill>
              </a:rPr>
              <a:t>KÜLTÜREL</a:t>
            </a:r>
          </a:p>
        </p:txBody>
      </p:sp>
      <p:sp>
        <p:nvSpPr>
          <p:cNvPr id="328712" name="AutoShape 9"/>
          <p:cNvSpPr>
            <a:spLocks noChangeArrowheads="1"/>
          </p:cNvSpPr>
          <p:nvPr/>
        </p:nvSpPr>
        <p:spPr bwMode="auto">
          <a:xfrm rot="10800000" flipH="1">
            <a:off x="1835150" y="3357563"/>
            <a:ext cx="1800225" cy="1223962"/>
          </a:xfrm>
          <a:custGeom>
            <a:avLst/>
            <a:gdLst>
              <a:gd name="T0" fmla="*/ 105067886 w 21600"/>
              <a:gd name="T1" fmla="*/ 0 h 21600"/>
              <a:gd name="T2" fmla="*/ 105067886 w 21600"/>
              <a:gd name="T3" fmla="*/ 39038268 h 21600"/>
              <a:gd name="T4" fmla="*/ 22484813 w 21600"/>
              <a:gd name="T5" fmla="*/ 69355697 h 21600"/>
              <a:gd name="T6" fmla="*/ 150037490 w 21600"/>
              <a:gd name="T7" fmla="*/ 19519134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0000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tr-TR"/>
          </a:p>
        </p:txBody>
      </p:sp>
      <p:sp>
        <p:nvSpPr>
          <p:cNvPr id="328713" name="AutoShape 10"/>
          <p:cNvSpPr>
            <a:spLocks noChangeArrowheads="1"/>
          </p:cNvSpPr>
          <p:nvPr/>
        </p:nvSpPr>
        <p:spPr bwMode="auto">
          <a:xfrm rot="10762863" flipH="1">
            <a:off x="609600" y="4081463"/>
            <a:ext cx="3024188" cy="2016125"/>
          </a:xfrm>
          <a:custGeom>
            <a:avLst/>
            <a:gdLst>
              <a:gd name="T0" fmla="*/ 296506265 w 21600"/>
              <a:gd name="T1" fmla="*/ 0 h 21600"/>
              <a:gd name="T2" fmla="*/ 296506265 w 21600"/>
              <a:gd name="T3" fmla="*/ 105922829 h 21600"/>
              <a:gd name="T4" fmla="*/ 63453059 w 21600"/>
              <a:gd name="T5" fmla="*/ 188183313 h 21600"/>
              <a:gd name="T6" fmla="*/ 423412629 w 21600"/>
              <a:gd name="T7" fmla="*/ 52961368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28714" name="AutoShape 11"/>
          <p:cNvSpPr>
            <a:spLocks noChangeArrowheads="1"/>
          </p:cNvSpPr>
          <p:nvPr/>
        </p:nvSpPr>
        <p:spPr bwMode="auto">
          <a:xfrm rot="10800000">
            <a:off x="5867400" y="3357563"/>
            <a:ext cx="1800225" cy="1368425"/>
          </a:xfrm>
          <a:custGeom>
            <a:avLst/>
            <a:gdLst>
              <a:gd name="T0" fmla="*/ 105067886 w 21600"/>
              <a:gd name="T1" fmla="*/ 0 h 21600"/>
              <a:gd name="T2" fmla="*/ 105067886 w 21600"/>
              <a:gd name="T3" fmla="*/ 48797400 h 21600"/>
              <a:gd name="T4" fmla="*/ 22484813 w 21600"/>
              <a:gd name="T5" fmla="*/ 86693842 h 21600"/>
              <a:gd name="T6" fmla="*/ 150037490 w 21600"/>
              <a:gd name="T7" fmla="*/ 24398700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0000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28715" name="AutoShape 12"/>
          <p:cNvSpPr>
            <a:spLocks noChangeArrowheads="1"/>
          </p:cNvSpPr>
          <p:nvPr/>
        </p:nvSpPr>
        <p:spPr bwMode="auto">
          <a:xfrm rot="-10739567">
            <a:off x="5867400" y="4221163"/>
            <a:ext cx="2808288" cy="2016125"/>
          </a:xfrm>
          <a:custGeom>
            <a:avLst/>
            <a:gdLst>
              <a:gd name="T0" fmla="*/ 255681724 w 21600"/>
              <a:gd name="T1" fmla="*/ 0 h 21600"/>
              <a:gd name="T2" fmla="*/ 255681724 w 21600"/>
              <a:gd name="T3" fmla="*/ 105922829 h 21600"/>
              <a:gd name="T4" fmla="*/ 54716498 w 21600"/>
              <a:gd name="T5" fmla="*/ 188183313 h 21600"/>
              <a:gd name="T6" fmla="*/ 365114882 w 21600"/>
              <a:gd name="T7" fmla="*/ 52961368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29" name="AutoShape 2"/>
          <p:cNvSpPr>
            <a:spLocks noChangeArrowheads="1"/>
          </p:cNvSpPr>
          <p:nvPr/>
        </p:nvSpPr>
        <p:spPr bwMode="auto">
          <a:xfrm>
            <a:off x="3851275" y="404813"/>
            <a:ext cx="1368425" cy="1223962"/>
          </a:xfrm>
          <a:prstGeom prst="octagon">
            <a:avLst>
              <a:gd name="adj" fmla="val 29287"/>
            </a:avLst>
          </a:prstGeom>
          <a:solidFill>
            <a:srgbClr val="FFFF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r-TR"/>
              <a:t>KUZEY</a:t>
            </a:r>
          </a:p>
        </p:txBody>
      </p:sp>
      <p:sp>
        <p:nvSpPr>
          <p:cNvPr id="329730" name="AutoShape 3"/>
          <p:cNvSpPr>
            <a:spLocks noChangeArrowheads="1"/>
          </p:cNvSpPr>
          <p:nvPr/>
        </p:nvSpPr>
        <p:spPr bwMode="auto">
          <a:xfrm>
            <a:off x="1116013" y="2781300"/>
            <a:ext cx="1225550" cy="1150938"/>
          </a:xfrm>
          <a:prstGeom prst="octagon">
            <a:avLst>
              <a:gd name="adj" fmla="val 29287"/>
            </a:avLst>
          </a:prstGeom>
          <a:solidFill>
            <a:srgbClr val="FFFF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r-TR"/>
              <a:t>BATI</a:t>
            </a:r>
          </a:p>
        </p:txBody>
      </p:sp>
      <p:sp>
        <p:nvSpPr>
          <p:cNvPr id="329731" name="AutoShape 4"/>
          <p:cNvSpPr>
            <a:spLocks noChangeArrowheads="1"/>
          </p:cNvSpPr>
          <p:nvPr/>
        </p:nvSpPr>
        <p:spPr bwMode="auto">
          <a:xfrm>
            <a:off x="6732588" y="2781300"/>
            <a:ext cx="1295400" cy="1223963"/>
          </a:xfrm>
          <a:prstGeom prst="octagon">
            <a:avLst>
              <a:gd name="adj" fmla="val 29287"/>
            </a:avLst>
          </a:prstGeom>
          <a:solidFill>
            <a:srgbClr val="FFFF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r-TR"/>
              <a:t>DOĞU</a:t>
            </a:r>
          </a:p>
        </p:txBody>
      </p:sp>
      <p:sp>
        <p:nvSpPr>
          <p:cNvPr id="329732" name="AutoShape 5"/>
          <p:cNvSpPr>
            <a:spLocks noChangeArrowheads="1"/>
          </p:cNvSpPr>
          <p:nvPr/>
        </p:nvSpPr>
        <p:spPr bwMode="auto">
          <a:xfrm>
            <a:off x="3924300" y="5445125"/>
            <a:ext cx="1223963" cy="1079500"/>
          </a:xfrm>
          <a:prstGeom prst="octagon">
            <a:avLst>
              <a:gd name="adj" fmla="val 29287"/>
            </a:avLst>
          </a:prstGeom>
          <a:solidFill>
            <a:srgbClr val="FFFF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r-TR"/>
              <a:t>GÜNEY</a:t>
            </a:r>
          </a:p>
        </p:txBody>
      </p:sp>
      <p:sp>
        <p:nvSpPr>
          <p:cNvPr id="329733" name="AutoShape 6"/>
          <p:cNvSpPr>
            <a:spLocks noChangeArrowheads="1"/>
          </p:cNvSpPr>
          <p:nvPr/>
        </p:nvSpPr>
        <p:spPr bwMode="auto">
          <a:xfrm>
            <a:off x="3995738" y="1700213"/>
            <a:ext cx="1008062" cy="3673475"/>
          </a:xfrm>
          <a:prstGeom prst="upDownArrow">
            <a:avLst>
              <a:gd name="adj1" fmla="val 50000"/>
              <a:gd name="adj2" fmla="val 72882"/>
            </a:avLst>
          </a:prstGeom>
          <a:solidFill>
            <a:srgbClr val="FF0000"/>
          </a:solidFill>
          <a:ln w="571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29734" name="AutoShape 7"/>
          <p:cNvSpPr>
            <a:spLocks noChangeArrowheads="1"/>
          </p:cNvSpPr>
          <p:nvPr/>
        </p:nvSpPr>
        <p:spPr bwMode="auto">
          <a:xfrm>
            <a:off x="2411413" y="2924175"/>
            <a:ext cx="4248150" cy="936625"/>
          </a:xfrm>
          <a:prstGeom prst="leftRightArrow">
            <a:avLst>
              <a:gd name="adj1" fmla="val 50000"/>
              <a:gd name="adj2" fmla="val 90712"/>
            </a:avLst>
          </a:prstGeom>
          <a:solidFill>
            <a:srgbClr val="FF0000"/>
          </a:solidFill>
          <a:ln w="571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pic>
        <p:nvPicPr>
          <p:cNvPr id="329735" name="Picture 8" descr="globe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00" y="2636838"/>
            <a:ext cx="2090738" cy="181133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29736" name="Text Box 9"/>
          <p:cNvSpPr txBox="1">
            <a:spLocks noChangeArrowheads="1"/>
          </p:cNvSpPr>
          <p:nvPr/>
        </p:nvSpPr>
        <p:spPr bwMode="auto">
          <a:xfrm rot="-2070512">
            <a:off x="139700" y="3394075"/>
            <a:ext cx="92884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tr-TR"/>
          </a:p>
        </p:txBody>
      </p:sp>
      <p:sp>
        <p:nvSpPr>
          <p:cNvPr id="329737" name="Text Box 10"/>
          <p:cNvSpPr txBox="1">
            <a:spLocks noChangeArrowheads="1"/>
          </p:cNvSpPr>
          <p:nvPr/>
        </p:nvSpPr>
        <p:spPr bwMode="auto">
          <a:xfrm>
            <a:off x="5759450" y="5445125"/>
            <a:ext cx="33845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3600" b="1">
                <a:solidFill>
                  <a:srgbClr val="FFFF00"/>
                </a:solidFill>
              </a:rPr>
              <a:t>ÇOK TARAFLI İŞBİRLİĞİ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3" name="Picture 2" descr="globaliz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989138"/>
            <a:ext cx="2879725" cy="2716212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30754" name="Text Box 3"/>
          <p:cNvSpPr txBox="1">
            <a:spLocks noChangeArrowheads="1"/>
          </p:cNvSpPr>
          <p:nvPr/>
        </p:nvSpPr>
        <p:spPr bwMode="auto">
          <a:xfrm>
            <a:off x="0" y="1196975"/>
            <a:ext cx="3276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b="1">
                <a:solidFill>
                  <a:srgbClr val="FFFF00"/>
                </a:solidFill>
              </a:rPr>
              <a:t>KARŞILIKLI İŞBİRLİĞİ VE DAYANIŞMA</a:t>
            </a:r>
          </a:p>
        </p:txBody>
      </p:sp>
      <p:pic>
        <p:nvPicPr>
          <p:cNvPr id="330755" name="Picture 4" descr="glob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2060575"/>
            <a:ext cx="2682875" cy="270827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30756" name="Text Box 5"/>
          <p:cNvSpPr txBox="1">
            <a:spLocks noChangeArrowheads="1"/>
          </p:cNvSpPr>
          <p:nvPr/>
        </p:nvSpPr>
        <p:spPr bwMode="auto">
          <a:xfrm>
            <a:off x="5867400" y="1484313"/>
            <a:ext cx="28082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b="1">
                <a:solidFill>
                  <a:srgbClr val="FFFF00"/>
                </a:solidFill>
              </a:rPr>
              <a:t>BARIŞ VE UZLAŞMA</a:t>
            </a:r>
          </a:p>
        </p:txBody>
      </p:sp>
      <p:sp>
        <p:nvSpPr>
          <p:cNvPr id="330757" name="AutoShape 6"/>
          <p:cNvSpPr>
            <a:spLocks noChangeArrowheads="1"/>
          </p:cNvSpPr>
          <p:nvPr/>
        </p:nvSpPr>
        <p:spPr bwMode="auto">
          <a:xfrm>
            <a:off x="3492500" y="2997200"/>
            <a:ext cx="2232025" cy="865188"/>
          </a:xfrm>
          <a:prstGeom prst="rightArrow">
            <a:avLst>
              <a:gd name="adj1" fmla="val 50000"/>
              <a:gd name="adj2" fmla="val 64495"/>
            </a:avLst>
          </a:prstGeom>
          <a:solidFill>
            <a:srgbClr val="FF0000"/>
          </a:solidFill>
          <a:ln w="571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1778" name="Diagram 2"/>
          <p:cNvGraphicFramePr>
            <a:graphicFrameLocks/>
          </p:cNvGraphicFramePr>
          <p:nvPr/>
        </p:nvGraphicFramePr>
        <p:xfrm>
          <a:off x="0" y="333375"/>
          <a:ext cx="5940425" cy="6192838"/>
        </p:xfrm>
        <a:graphic>
          <a:graphicData uri="http://schemas.openxmlformats.org/drawingml/2006/compatibility">
            <com:legacyDrawing xmlns:com="http://schemas.openxmlformats.org/drawingml/2006/compatibility" spid="_x0000_s331778"/>
          </a:graphicData>
        </a:graphic>
      </p:graphicFrame>
      <p:sp>
        <p:nvSpPr>
          <p:cNvPr id="331786" name="AutoShape 10"/>
          <p:cNvSpPr>
            <a:spLocks noChangeArrowheads="1"/>
          </p:cNvSpPr>
          <p:nvPr/>
        </p:nvSpPr>
        <p:spPr bwMode="auto">
          <a:xfrm>
            <a:off x="3708400" y="765175"/>
            <a:ext cx="2016125" cy="792163"/>
          </a:xfrm>
          <a:prstGeom prst="rightArrow">
            <a:avLst>
              <a:gd name="adj1" fmla="val 50000"/>
              <a:gd name="adj2" fmla="val 6362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pic>
        <p:nvPicPr>
          <p:cNvPr id="331787" name="Picture 11" descr="b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260350"/>
            <a:ext cx="2447925" cy="183356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31788" name="AutoShape 12"/>
          <p:cNvSpPr>
            <a:spLocks noChangeArrowheads="1"/>
          </p:cNvSpPr>
          <p:nvPr/>
        </p:nvSpPr>
        <p:spPr bwMode="auto">
          <a:xfrm>
            <a:off x="6948488" y="2276475"/>
            <a:ext cx="863600" cy="1081088"/>
          </a:xfrm>
          <a:prstGeom prst="downArrow">
            <a:avLst>
              <a:gd name="adj1" fmla="val 50000"/>
              <a:gd name="adj2" fmla="val 3129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31789" name="Text Box 13"/>
          <p:cNvSpPr txBox="1">
            <a:spLocks noChangeArrowheads="1"/>
          </p:cNvSpPr>
          <p:nvPr/>
        </p:nvSpPr>
        <p:spPr bwMode="auto">
          <a:xfrm>
            <a:off x="6300788" y="3573463"/>
            <a:ext cx="2232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2400" b="1">
                <a:solidFill>
                  <a:srgbClr val="FFFF00"/>
                </a:solidFill>
              </a:rPr>
              <a:t>MEKANİZMA</a:t>
            </a:r>
          </a:p>
        </p:txBody>
      </p:sp>
      <p:sp>
        <p:nvSpPr>
          <p:cNvPr id="331790" name="Text Box 14"/>
          <p:cNvSpPr txBox="1">
            <a:spLocks noChangeArrowheads="1"/>
          </p:cNvSpPr>
          <p:nvPr/>
        </p:nvSpPr>
        <p:spPr bwMode="auto">
          <a:xfrm>
            <a:off x="6011863" y="5157788"/>
            <a:ext cx="3132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2400" b="1">
                <a:solidFill>
                  <a:srgbClr val="FFFF00"/>
                </a:solidFill>
              </a:rPr>
              <a:t>ETKİLİ OLMALIDIR</a:t>
            </a:r>
          </a:p>
        </p:txBody>
      </p:sp>
      <p:sp>
        <p:nvSpPr>
          <p:cNvPr id="331791" name="AutoShape 15"/>
          <p:cNvSpPr>
            <a:spLocks noChangeArrowheads="1"/>
          </p:cNvSpPr>
          <p:nvPr/>
        </p:nvSpPr>
        <p:spPr bwMode="auto">
          <a:xfrm>
            <a:off x="7019925" y="4149725"/>
            <a:ext cx="865188" cy="935038"/>
          </a:xfrm>
          <a:prstGeom prst="downArrow">
            <a:avLst>
              <a:gd name="adj1" fmla="val 50000"/>
              <a:gd name="adj2" fmla="val 2701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31792" name="Text Box 16"/>
          <p:cNvSpPr txBox="1">
            <a:spLocks noChangeArrowheads="1"/>
          </p:cNvSpPr>
          <p:nvPr/>
        </p:nvSpPr>
        <p:spPr bwMode="auto">
          <a:xfrm>
            <a:off x="6948488" y="1773238"/>
            <a:ext cx="7191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b="1"/>
              <a:t>BM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tr-TR" sz="2800" b="1" smtClean="0"/>
              <a:t>GELİŞMEKTE OLAN ÜLKELER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tr-TR" sz="2800" b="1" smtClean="0"/>
              <a:t>AÇLIK                                      KIRSALDAN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tr-TR" sz="2800" b="1" smtClean="0"/>
              <a:t>İŞSİZLİK                                  KENTE GÖÇ</a:t>
            </a:r>
          </a:p>
          <a:p>
            <a:pPr algn="ctr" eaLnBrk="1" hangingPunct="1">
              <a:buFont typeface="Wingdings" pitchFamily="2" charset="2"/>
              <a:buNone/>
            </a:pPr>
            <a:endParaRPr lang="tr-TR" sz="2800" b="1" smtClean="0">
              <a:cs typeface="Arial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tr-TR" sz="2800" b="1" smtClean="0"/>
          </a:p>
          <a:p>
            <a:pPr algn="ctr" eaLnBrk="1" hangingPunct="1">
              <a:buClr>
                <a:srgbClr val="FF0000"/>
              </a:buClr>
            </a:pPr>
            <a:r>
              <a:rPr lang="tr-TR" sz="3200" b="1" smtClean="0"/>
              <a:t> YAŞAM ŞARTLARININ KÖTÜLEŞMESİ</a:t>
            </a:r>
          </a:p>
          <a:p>
            <a:pPr algn="ctr" eaLnBrk="1" hangingPunct="1">
              <a:buClr>
                <a:srgbClr val="FF0000"/>
              </a:buClr>
            </a:pPr>
            <a:r>
              <a:rPr lang="tr-TR" sz="3200" b="1" smtClean="0"/>
              <a:t> SİYASAL VE EKONOMİK İSTİKRARSIZLIK</a:t>
            </a:r>
          </a:p>
        </p:txBody>
      </p:sp>
      <p:sp>
        <p:nvSpPr>
          <p:cNvPr id="31747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8639175" y="6515100"/>
            <a:ext cx="463550" cy="273050"/>
          </a:xfrm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5BC96C-C2FF-4D7E-A12E-EF5F7BBF10FB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tr-TR"/>
          </a:p>
        </p:txBody>
      </p:sp>
      <p:sp>
        <p:nvSpPr>
          <p:cNvPr id="2" name="AutoShape 4"/>
          <p:cNvSpPr>
            <a:spLocks noChangeArrowheads="1"/>
          </p:cNvSpPr>
          <p:nvPr/>
        </p:nvSpPr>
        <p:spPr bwMode="auto">
          <a:xfrm rot="10800000">
            <a:off x="2714625" y="2071688"/>
            <a:ext cx="3000375" cy="20002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270 w 21600"/>
              <a:gd name="T13" fmla="*/ 15830 h 21600"/>
              <a:gd name="T14" fmla="*/ 19330 w 21600"/>
              <a:gd name="T15" fmla="*/ 200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8609" y="6467"/>
                </a:lnTo>
                <a:lnTo>
                  <a:pt x="9521" y="6467"/>
                </a:lnTo>
                <a:lnTo>
                  <a:pt x="9521" y="15830"/>
                </a:lnTo>
                <a:lnTo>
                  <a:pt x="3889" y="15830"/>
                </a:lnTo>
                <a:lnTo>
                  <a:pt x="3889" y="14314"/>
                </a:lnTo>
                <a:lnTo>
                  <a:pt x="0" y="17957"/>
                </a:lnTo>
                <a:lnTo>
                  <a:pt x="3889" y="21600"/>
                </a:lnTo>
                <a:lnTo>
                  <a:pt x="3889" y="20084"/>
                </a:lnTo>
                <a:lnTo>
                  <a:pt x="17711" y="20084"/>
                </a:lnTo>
                <a:lnTo>
                  <a:pt x="17711" y="21600"/>
                </a:lnTo>
                <a:lnTo>
                  <a:pt x="21600" y="17957"/>
                </a:lnTo>
                <a:lnTo>
                  <a:pt x="17711" y="14314"/>
                </a:lnTo>
                <a:lnTo>
                  <a:pt x="17711" y="15830"/>
                </a:lnTo>
                <a:lnTo>
                  <a:pt x="12079" y="15830"/>
                </a:lnTo>
                <a:lnTo>
                  <a:pt x="12079" y="6467"/>
                </a:lnTo>
                <a:lnTo>
                  <a:pt x="12991" y="646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AutoShape 2"/>
          <p:cNvSpPr>
            <a:spLocks noChangeArrowheads="1"/>
          </p:cNvSpPr>
          <p:nvPr/>
        </p:nvSpPr>
        <p:spPr bwMode="auto">
          <a:xfrm rot="5400000">
            <a:off x="4213226" y="1628775"/>
            <a:ext cx="863600" cy="720725"/>
          </a:xfrm>
          <a:prstGeom prst="homePlate">
            <a:avLst>
              <a:gd name="adj" fmla="val 2995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32802" name="AutoShape 3"/>
          <p:cNvSpPr>
            <a:spLocks noChangeArrowheads="1"/>
          </p:cNvSpPr>
          <p:nvPr/>
        </p:nvSpPr>
        <p:spPr bwMode="auto">
          <a:xfrm rot="10800000">
            <a:off x="2411413" y="1844675"/>
            <a:ext cx="4392612" cy="2376488"/>
          </a:xfrm>
          <a:custGeom>
            <a:avLst/>
            <a:gdLst>
              <a:gd name="T0" fmla="*/ 446644490 w 21600"/>
              <a:gd name="T1" fmla="*/ 0 h 21600"/>
              <a:gd name="T2" fmla="*/ 0 w 21600"/>
              <a:gd name="T3" fmla="*/ 186767519 h 21600"/>
              <a:gd name="T4" fmla="*/ 446644490 w 21600"/>
              <a:gd name="T5" fmla="*/ 224111374 h 21600"/>
              <a:gd name="T6" fmla="*/ 893288981 w 21600"/>
              <a:gd name="T7" fmla="*/ 1867675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160 w 21600"/>
              <a:gd name="T13" fmla="*/ 12343 h 21600"/>
              <a:gd name="T14" fmla="*/ 19440 w 21600"/>
              <a:gd name="T15" fmla="*/ 1851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32803" name="AutoShape 4"/>
          <p:cNvSpPr>
            <a:spLocks noChangeArrowheads="1"/>
          </p:cNvSpPr>
          <p:nvPr/>
        </p:nvSpPr>
        <p:spPr bwMode="auto">
          <a:xfrm>
            <a:off x="323850" y="1916113"/>
            <a:ext cx="1944688" cy="1728787"/>
          </a:xfrm>
          <a:prstGeom prst="flowChartProcess">
            <a:avLst/>
          </a:prstGeom>
          <a:solidFill>
            <a:srgbClr val="FF99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r-TR" b="1"/>
              <a:t>BM HUKUKU</a:t>
            </a:r>
          </a:p>
        </p:txBody>
      </p:sp>
      <p:sp>
        <p:nvSpPr>
          <p:cNvPr id="332804" name="AutoShape 5"/>
          <p:cNvSpPr>
            <a:spLocks noChangeArrowheads="1"/>
          </p:cNvSpPr>
          <p:nvPr/>
        </p:nvSpPr>
        <p:spPr bwMode="auto">
          <a:xfrm>
            <a:off x="6948488" y="1844675"/>
            <a:ext cx="1944687" cy="1728788"/>
          </a:xfrm>
          <a:prstGeom prst="flowChartProcess">
            <a:avLst/>
          </a:prstGeom>
          <a:solidFill>
            <a:srgbClr val="99CC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r-TR" b="1"/>
              <a:t>ULUSLARARASI</a:t>
            </a:r>
          </a:p>
          <a:p>
            <a:pPr algn="ctr"/>
            <a:r>
              <a:rPr lang="tr-TR" b="1"/>
              <a:t>HUKUK</a:t>
            </a:r>
          </a:p>
        </p:txBody>
      </p:sp>
      <p:sp>
        <p:nvSpPr>
          <p:cNvPr id="332805" name="AutoShape 6"/>
          <p:cNvSpPr>
            <a:spLocks noChangeArrowheads="1"/>
          </p:cNvSpPr>
          <p:nvPr/>
        </p:nvSpPr>
        <p:spPr bwMode="auto">
          <a:xfrm>
            <a:off x="3708400" y="260350"/>
            <a:ext cx="1871663" cy="1152525"/>
          </a:xfrm>
          <a:prstGeom prst="flowChartProcess">
            <a:avLst/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r-TR" b="1"/>
              <a:t>SAYGINLIK </a:t>
            </a:r>
          </a:p>
          <a:p>
            <a:pPr algn="ctr"/>
            <a:r>
              <a:rPr lang="tr-TR" b="1"/>
              <a:t>GÖSTERİLMESİ</a:t>
            </a:r>
          </a:p>
        </p:txBody>
      </p:sp>
      <p:sp>
        <p:nvSpPr>
          <p:cNvPr id="332806" name="AutoShape 7"/>
          <p:cNvSpPr>
            <a:spLocks noChangeArrowheads="1"/>
          </p:cNvSpPr>
          <p:nvPr/>
        </p:nvSpPr>
        <p:spPr bwMode="auto">
          <a:xfrm>
            <a:off x="3059113" y="4437063"/>
            <a:ext cx="3311525" cy="792162"/>
          </a:xfrm>
          <a:prstGeom prst="flowChartProcess">
            <a:avLst/>
          </a:prstGeom>
          <a:solidFill>
            <a:srgbClr val="CC99FF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r-TR" b="1"/>
              <a:t>ZARARA UĞRATILMASI</a:t>
            </a:r>
          </a:p>
        </p:txBody>
      </p:sp>
      <p:sp>
        <p:nvSpPr>
          <p:cNvPr id="332807" name="AutoShape 8"/>
          <p:cNvSpPr>
            <a:spLocks noChangeArrowheads="1"/>
          </p:cNvSpPr>
          <p:nvPr/>
        </p:nvSpPr>
        <p:spPr bwMode="auto">
          <a:xfrm>
            <a:off x="3059113" y="5589588"/>
            <a:ext cx="3311525" cy="719137"/>
          </a:xfrm>
          <a:prstGeom prst="flowChartProcess">
            <a:avLst/>
          </a:prstGeom>
          <a:solidFill>
            <a:srgbClr val="339966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r-TR" b="1">
                <a:solidFill>
                  <a:schemeClr val="bg1"/>
                </a:solidFill>
              </a:rPr>
              <a:t>KAOS ORTAMI</a:t>
            </a:r>
          </a:p>
        </p:txBody>
      </p:sp>
      <p:sp>
        <p:nvSpPr>
          <p:cNvPr id="332808" name="AutoShape 9"/>
          <p:cNvSpPr>
            <a:spLocks noChangeArrowheads="1"/>
          </p:cNvSpPr>
          <p:nvPr/>
        </p:nvSpPr>
        <p:spPr bwMode="auto">
          <a:xfrm rot="5400000">
            <a:off x="539750" y="4221163"/>
            <a:ext cx="2447925" cy="2159000"/>
          </a:xfrm>
          <a:custGeom>
            <a:avLst/>
            <a:gdLst>
              <a:gd name="T0" fmla="*/ 198164727 w 21600"/>
              <a:gd name="T1" fmla="*/ 0 h 21600"/>
              <a:gd name="T2" fmla="*/ 118893804 w 21600"/>
              <a:gd name="T3" fmla="*/ 71933381 h 21600"/>
              <a:gd name="T4" fmla="*/ 0 w 21600"/>
              <a:gd name="T5" fmla="*/ 179843386 h 21600"/>
              <a:gd name="T6" fmla="*/ 118893804 w 21600"/>
              <a:gd name="T7" fmla="*/ 215800068 h 21600"/>
              <a:gd name="T8" fmla="*/ 237787382 w 21600"/>
              <a:gd name="T9" fmla="*/ 149861084 h 21600"/>
              <a:gd name="T10" fmla="*/ 277422900 w 21600"/>
              <a:gd name="T11" fmla="*/ 71933381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32809" name="AutoShape 10"/>
          <p:cNvSpPr>
            <a:spLocks noChangeArrowheads="1"/>
          </p:cNvSpPr>
          <p:nvPr/>
        </p:nvSpPr>
        <p:spPr bwMode="auto">
          <a:xfrm rot="5382302" flipV="1">
            <a:off x="6357938" y="4305300"/>
            <a:ext cx="2543175" cy="2085975"/>
          </a:xfrm>
          <a:custGeom>
            <a:avLst/>
            <a:gdLst>
              <a:gd name="T0" fmla="*/ 213886180 w 21600"/>
              <a:gd name="T1" fmla="*/ 0 h 21600"/>
              <a:gd name="T2" fmla="*/ 128326150 w 21600"/>
              <a:gd name="T3" fmla="*/ 67149563 h 21600"/>
              <a:gd name="T4" fmla="*/ 0 w 21600"/>
              <a:gd name="T5" fmla="*/ 167883215 h 21600"/>
              <a:gd name="T6" fmla="*/ 128326150 w 21600"/>
              <a:gd name="T7" fmla="*/ 201448665 h 21600"/>
              <a:gd name="T8" fmla="*/ 256652301 w 21600"/>
              <a:gd name="T9" fmla="*/ 139894945 h 21600"/>
              <a:gd name="T10" fmla="*/ 299432257 w 21600"/>
              <a:gd name="T11" fmla="*/ 67149563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825" name="Picture 2" descr="800px-Flag_of_Turkey_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00" y="333375"/>
            <a:ext cx="2305050" cy="1535113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33826" name="Text Box 3"/>
          <p:cNvSpPr txBox="1">
            <a:spLocks noChangeArrowheads="1"/>
          </p:cNvSpPr>
          <p:nvPr/>
        </p:nvSpPr>
        <p:spPr bwMode="auto">
          <a:xfrm>
            <a:off x="539750" y="3141663"/>
            <a:ext cx="8353425" cy="55721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2800" b="1">
                <a:solidFill>
                  <a:srgbClr val="FFFF00"/>
                </a:solidFill>
              </a:rPr>
              <a:t>BARIŞ – İSTİKRAR – DEMOKRASİ - KALKINMA</a:t>
            </a:r>
          </a:p>
        </p:txBody>
      </p:sp>
      <p:sp>
        <p:nvSpPr>
          <p:cNvPr id="333827" name="AutoShape 4"/>
          <p:cNvSpPr>
            <a:spLocks noChangeArrowheads="1"/>
          </p:cNvSpPr>
          <p:nvPr/>
        </p:nvSpPr>
        <p:spPr bwMode="auto">
          <a:xfrm>
            <a:off x="3203575" y="4868863"/>
            <a:ext cx="3095625" cy="1728787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r-TR" sz="2400" b="1">
                <a:solidFill>
                  <a:srgbClr val="0606B2"/>
                </a:solidFill>
              </a:rPr>
              <a:t>TRANSATLANTİK</a:t>
            </a:r>
          </a:p>
        </p:txBody>
      </p:sp>
      <p:sp>
        <p:nvSpPr>
          <p:cNvPr id="333828" name="AutoShape 5"/>
          <p:cNvSpPr>
            <a:spLocks noChangeArrowheads="1"/>
          </p:cNvSpPr>
          <p:nvPr/>
        </p:nvSpPr>
        <p:spPr bwMode="auto">
          <a:xfrm>
            <a:off x="3995738" y="3716338"/>
            <a:ext cx="1225550" cy="1008062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33829" name="AutoShape 6"/>
          <p:cNvSpPr>
            <a:spLocks noChangeArrowheads="1"/>
          </p:cNvSpPr>
          <p:nvPr/>
        </p:nvSpPr>
        <p:spPr bwMode="auto">
          <a:xfrm>
            <a:off x="3995738" y="2133600"/>
            <a:ext cx="1152525" cy="100806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849" name="Picture 2" descr="800px-Flag_of_Turkey_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2138" y="2708275"/>
            <a:ext cx="2879725" cy="1919288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34850" name="Picture 3" descr="800px-flag_of_nato_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549275"/>
            <a:ext cx="1819275" cy="136525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4851" name="Picture 4" descr="000007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588" y="620713"/>
            <a:ext cx="1943100" cy="1350962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4852" name="Picture 5" descr="os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5589588"/>
            <a:ext cx="2808287" cy="86677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4853" name="Picture 6" descr="bsec-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488" y="5229225"/>
            <a:ext cx="1924050" cy="128428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4854" name="Picture 7" descr="uno-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475" y="260350"/>
            <a:ext cx="2089150" cy="13922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4855" name="Picture 8" descr="ECO_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850" y="2708275"/>
            <a:ext cx="1800225" cy="17113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4856" name="Picture 9" descr="oic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48488" y="2781300"/>
            <a:ext cx="1933575" cy="15335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34857" name="AutoShape 10"/>
          <p:cNvSpPr>
            <a:spLocks noChangeArrowheads="1"/>
          </p:cNvSpPr>
          <p:nvPr/>
        </p:nvSpPr>
        <p:spPr bwMode="auto">
          <a:xfrm>
            <a:off x="4356100" y="1844675"/>
            <a:ext cx="647700" cy="6477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34858" name="AutoShape 11"/>
          <p:cNvSpPr>
            <a:spLocks noChangeArrowheads="1"/>
          </p:cNvSpPr>
          <p:nvPr/>
        </p:nvSpPr>
        <p:spPr bwMode="auto">
          <a:xfrm rot="3130460">
            <a:off x="6011863" y="1916113"/>
            <a:ext cx="647700" cy="6477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34859" name="AutoShape 12"/>
          <p:cNvSpPr>
            <a:spLocks noChangeArrowheads="1"/>
          </p:cNvSpPr>
          <p:nvPr/>
        </p:nvSpPr>
        <p:spPr bwMode="auto">
          <a:xfrm rot="-3117177">
            <a:off x="2484438" y="1916113"/>
            <a:ext cx="647700" cy="6477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endParaRPr lang="tr-TR"/>
          </a:p>
        </p:txBody>
      </p:sp>
      <p:sp>
        <p:nvSpPr>
          <p:cNvPr id="334860" name="AutoShape 13"/>
          <p:cNvSpPr>
            <a:spLocks noChangeArrowheads="1"/>
          </p:cNvSpPr>
          <p:nvPr/>
        </p:nvSpPr>
        <p:spPr bwMode="auto">
          <a:xfrm rot="-5534744">
            <a:off x="2268538" y="3213100"/>
            <a:ext cx="647700" cy="6477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34861" name="AutoShape 14"/>
          <p:cNvSpPr>
            <a:spLocks noChangeArrowheads="1"/>
          </p:cNvSpPr>
          <p:nvPr/>
        </p:nvSpPr>
        <p:spPr bwMode="auto">
          <a:xfrm rot="5213900">
            <a:off x="6156325" y="3213100"/>
            <a:ext cx="647700" cy="6477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34862" name="AutoShape 15"/>
          <p:cNvSpPr>
            <a:spLocks noChangeArrowheads="1"/>
          </p:cNvSpPr>
          <p:nvPr/>
        </p:nvSpPr>
        <p:spPr bwMode="auto">
          <a:xfrm rot="-7933019">
            <a:off x="2339975" y="4724400"/>
            <a:ext cx="647700" cy="6477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34863" name="AutoShape 16"/>
          <p:cNvSpPr>
            <a:spLocks noChangeArrowheads="1"/>
          </p:cNvSpPr>
          <p:nvPr/>
        </p:nvSpPr>
        <p:spPr bwMode="auto">
          <a:xfrm rot="7541016">
            <a:off x="6227763" y="4581525"/>
            <a:ext cx="647700" cy="6477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34864" name="Text Box 17"/>
          <p:cNvSpPr txBox="1">
            <a:spLocks noChangeArrowheads="1"/>
          </p:cNvSpPr>
          <p:nvPr/>
        </p:nvSpPr>
        <p:spPr bwMode="auto">
          <a:xfrm>
            <a:off x="3635375" y="5084763"/>
            <a:ext cx="2520950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2000" b="1">
                <a:solidFill>
                  <a:srgbClr val="FF0000"/>
                </a:solidFill>
              </a:rPr>
              <a:t>TÜRKİYE</a:t>
            </a:r>
          </a:p>
          <a:p>
            <a:pPr algn="ctr">
              <a:spcBef>
                <a:spcPct val="50000"/>
              </a:spcBef>
            </a:pPr>
            <a:r>
              <a:rPr lang="tr-TR" sz="2000" b="1">
                <a:solidFill>
                  <a:srgbClr val="FF0000"/>
                </a:solidFill>
              </a:rPr>
              <a:t>BM, AGİT, NATO</a:t>
            </a:r>
          </a:p>
          <a:p>
            <a:pPr algn="ctr">
              <a:spcBef>
                <a:spcPct val="50000"/>
              </a:spcBef>
            </a:pPr>
            <a:r>
              <a:rPr lang="tr-TR" sz="2000" b="1">
                <a:solidFill>
                  <a:srgbClr val="FF0000"/>
                </a:solidFill>
              </a:rPr>
              <a:t> ECO, İKÖ VE KEİÖ</a:t>
            </a:r>
          </a:p>
          <a:p>
            <a:pPr algn="ctr">
              <a:spcBef>
                <a:spcPct val="50000"/>
              </a:spcBef>
            </a:pPr>
            <a:r>
              <a:rPr lang="tr-TR" sz="2000" b="1">
                <a:solidFill>
                  <a:srgbClr val="FF0000"/>
                </a:solidFill>
              </a:rPr>
              <a:t>ÜYESİDİR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873" name="Picture 2" descr="middle_east_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2349500"/>
            <a:ext cx="4713287" cy="412432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35874" name="Text Box 3"/>
          <p:cNvSpPr txBox="1">
            <a:spLocks noChangeArrowheads="1"/>
          </p:cNvSpPr>
          <p:nvPr/>
        </p:nvSpPr>
        <p:spPr bwMode="auto">
          <a:xfrm>
            <a:off x="1835150" y="188913"/>
            <a:ext cx="5400675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2400">
                <a:solidFill>
                  <a:srgbClr val="FF0000"/>
                </a:solidFill>
              </a:rPr>
              <a:t>TÜRKİYE</a:t>
            </a:r>
          </a:p>
          <a:p>
            <a:pPr algn="ctr">
              <a:spcBef>
                <a:spcPct val="50000"/>
              </a:spcBef>
            </a:pPr>
            <a:r>
              <a:rPr lang="tr-TR" sz="2400">
                <a:solidFill>
                  <a:srgbClr val="FF0000"/>
                </a:solidFill>
              </a:rPr>
              <a:t>ORTADOĞU’DA</a:t>
            </a:r>
          </a:p>
          <a:p>
            <a:pPr algn="ctr">
              <a:spcBef>
                <a:spcPct val="50000"/>
              </a:spcBef>
            </a:pPr>
            <a:r>
              <a:rPr lang="tr-TR" sz="2400">
                <a:solidFill>
                  <a:srgbClr val="FFFF00"/>
                </a:solidFill>
              </a:rPr>
              <a:t>DEMOKRASİ</a:t>
            </a:r>
            <a:r>
              <a:rPr lang="tr-TR" sz="2400">
                <a:solidFill>
                  <a:srgbClr val="FF0000"/>
                </a:solidFill>
              </a:rPr>
              <a:t> VE </a:t>
            </a:r>
            <a:r>
              <a:rPr lang="tr-TR" sz="2400">
                <a:solidFill>
                  <a:srgbClr val="FFFF00"/>
                </a:solidFill>
              </a:rPr>
              <a:t>İSTİKRARI</a:t>
            </a:r>
          </a:p>
          <a:p>
            <a:pPr algn="ctr">
              <a:spcBef>
                <a:spcPct val="50000"/>
              </a:spcBef>
            </a:pPr>
            <a:r>
              <a:rPr lang="tr-TR" sz="2400">
                <a:solidFill>
                  <a:srgbClr val="FF0000"/>
                </a:solidFill>
              </a:rPr>
              <a:t>GÜÇLENDİRECEKTİR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897" name="Picture 2" descr="middle_east_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1557338"/>
            <a:ext cx="4713287" cy="412432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36898" name="Text Box 3"/>
          <p:cNvSpPr txBox="1">
            <a:spLocks noChangeArrowheads="1"/>
          </p:cNvSpPr>
          <p:nvPr/>
        </p:nvSpPr>
        <p:spPr bwMode="auto">
          <a:xfrm>
            <a:off x="2268538" y="620713"/>
            <a:ext cx="4608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4000" b="1">
                <a:solidFill>
                  <a:schemeClr val="bg1"/>
                </a:solidFill>
              </a:rPr>
              <a:t>GÜVENLİK</a:t>
            </a:r>
          </a:p>
        </p:txBody>
      </p:sp>
      <p:sp>
        <p:nvSpPr>
          <p:cNvPr id="336899" name="Text Box 4"/>
          <p:cNvSpPr txBox="1">
            <a:spLocks noChangeArrowheads="1"/>
          </p:cNvSpPr>
          <p:nvPr/>
        </p:nvSpPr>
        <p:spPr bwMode="auto">
          <a:xfrm>
            <a:off x="2195513" y="5949950"/>
            <a:ext cx="48974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4000" b="1">
                <a:solidFill>
                  <a:schemeClr val="bg1"/>
                </a:solidFill>
              </a:rPr>
              <a:t>GİRİŞİMLER</a:t>
            </a:r>
          </a:p>
        </p:txBody>
      </p:sp>
      <p:sp>
        <p:nvSpPr>
          <p:cNvPr id="336900" name="AutoShape 5"/>
          <p:cNvSpPr>
            <a:spLocks noChangeArrowheads="1"/>
          </p:cNvSpPr>
          <p:nvPr/>
        </p:nvSpPr>
        <p:spPr bwMode="auto">
          <a:xfrm>
            <a:off x="250825" y="549275"/>
            <a:ext cx="1692275" cy="6308725"/>
          </a:xfrm>
          <a:prstGeom prst="curvedRightArrow">
            <a:avLst>
              <a:gd name="adj1" fmla="val 74559"/>
              <a:gd name="adj2" fmla="val 149118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36901" name="AutoShape 6"/>
          <p:cNvSpPr>
            <a:spLocks noChangeArrowheads="1"/>
          </p:cNvSpPr>
          <p:nvPr/>
        </p:nvSpPr>
        <p:spPr bwMode="auto">
          <a:xfrm flipH="1">
            <a:off x="7596188" y="476250"/>
            <a:ext cx="1295400" cy="6381750"/>
          </a:xfrm>
          <a:prstGeom prst="curvedRightArrow">
            <a:avLst>
              <a:gd name="adj1" fmla="val 98529"/>
              <a:gd name="adj2" fmla="val 197059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21" name="Picture 2" descr="middle_east_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60350"/>
            <a:ext cx="3241675" cy="2836863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37922" name="AutoShape 3"/>
          <p:cNvSpPr>
            <a:spLocks noChangeArrowheads="1"/>
          </p:cNvSpPr>
          <p:nvPr/>
        </p:nvSpPr>
        <p:spPr bwMode="auto">
          <a:xfrm>
            <a:off x="3779838" y="981075"/>
            <a:ext cx="1728787" cy="863600"/>
          </a:xfrm>
          <a:prstGeom prst="rightArrow">
            <a:avLst>
              <a:gd name="adj1" fmla="val 50000"/>
              <a:gd name="adj2" fmla="val 5004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37923" name="AutoShape 4"/>
          <p:cNvSpPr>
            <a:spLocks noChangeArrowheads="1"/>
          </p:cNvSpPr>
          <p:nvPr/>
        </p:nvSpPr>
        <p:spPr bwMode="auto">
          <a:xfrm>
            <a:off x="1187450" y="3284538"/>
            <a:ext cx="936625" cy="1368425"/>
          </a:xfrm>
          <a:prstGeom prst="downArrow">
            <a:avLst>
              <a:gd name="adj1" fmla="val 50000"/>
              <a:gd name="adj2" fmla="val 3652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37924" name="AutoShape 5"/>
          <p:cNvSpPr>
            <a:spLocks noChangeArrowheads="1"/>
          </p:cNvSpPr>
          <p:nvPr/>
        </p:nvSpPr>
        <p:spPr bwMode="auto">
          <a:xfrm rot="1781799">
            <a:off x="3708400" y="3141663"/>
            <a:ext cx="1441450" cy="935037"/>
          </a:xfrm>
          <a:prstGeom prst="rightArrow">
            <a:avLst>
              <a:gd name="adj1" fmla="val 50000"/>
              <a:gd name="adj2" fmla="val 3854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37925" name="Text Box 6"/>
          <p:cNvSpPr txBox="1">
            <a:spLocks noChangeArrowheads="1"/>
          </p:cNvSpPr>
          <p:nvPr/>
        </p:nvSpPr>
        <p:spPr bwMode="auto">
          <a:xfrm>
            <a:off x="5651500" y="1341438"/>
            <a:ext cx="2160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2000" b="1">
                <a:solidFill>
                  <a:srgbClr val="FFFF00"/>
                </a:solidFill>
              </a:rPr>
              <a:t>PETROL</a:t>
            </a:r>
          </a:p>
        </p:txBody>
      </p:sp>
      <p:sp>
        <p:nvSpPr>
          <p:cNvPr id="337926" name="Text Box 7"/>
          <p:cNvSpPr txBox="1">
            <a:spLocks noChangeArrowheads="1"/>
          </p:cNvSpPr>
          <p:nvPr/>
        </p:nvSpPr>
        <p:spPr bwMode="auto">
          <a:xfrm>
            <a:off x="755650" y="4797425"/>
            <a:ext cx="172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b="1">
                <a:solidFill>
                  <a:srgbClr val="FFFF00"/>
                </a:solidFill>
              </a:rPr>
              <a:t>DOĞALGAZ</a:t>
            </a:r>
          </a:p>
        </p:txBody>
      </p:sp>
      <p:sp>
        <p:nvSpPr>
          <p:cNvPr id="337927" name="Text Box 8"/>
          <p:cNvSpPr txBox="1">
            <a:spLocks noChangeArrowheads="1"/>
          </p:cNvSpPr>
          <p:nvPr/>
        </p:nvSpPr>
        <p:spPr bwMode="auto">
          <a:xfrm>
            <a:off x="5364163" y="3933825"/>
            <a:ext cx="194468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b="1">
                <a:solidFill>
                  <a:srgbClr val="FFFF00"/>
                </a:solidFill>
              </a:rPr>
              <a:t>ALTERNATİF ENERJİ KAYNAKLARI</a:t>
            </a:r>
          </a:p>
        </p:txBody>
      </p:sp>
      <p:sp>
        <p:nvSpPr>
          <p:cNvPr id="337928" name="AutoShape 9"/>
          <p:cNvSpPr>
            <a:spLocks noChangeArrowheads="1"/>
          </p:cNvSpPr>
          <p:nvPr/>
        </p:nvSpPr>
        <p:spPr bwMode="auto">
          <a:xfrm>
            <a:off x="5651500" y="5876925"/>
            <a:ext cx="3168650" cy="719138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r-TR" b="1">
                <a:solidFill>
                  <a:srgbClr val="FFFF00"/>
                </a:solidFill>
              </a:rPr>
              <a:t>STRATEJİK</a:t>
            </a:r>
            <a:r>
              <a:rPr lang="tr-TR">
                <a:solidFill>
                  <a:srgbClr val="FFFF00"/>
                </a:solidFill>
              </a:rPr>
              <a:t> </a:t>
            </a:r>
            <a:r>
              <a:rPr lang="tr-TR" b="1">
                <a:solidFill>
                  <a:srgbClr val="FFFF00"/>
                </a:solidFill>
              </a:rPr>
              <a:t>COĞRAFYA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5" name="Picture 2" descr="middle_east_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113" y="188913"/>
            <a:ext cx="2447925" cy="214153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8946" name="Picture 3" descr="800px-flag_of_nato_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8038" y="3284538"/>
            <a:ext cx="1819275" cy="136525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8947" name="Picture 4" descr="300px-Med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675" y="5589588"/>
            <a:ext cx="2859088" cy="9525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38948" name="AutoShape 5"/>
          <p:cNvSpPr>
            <a:spLocks noChangeArrowheads="1"/>
          </p:cNvSpPr>
          <p:nvPr/>
        </p:nvSpPr>
        <p:spPr bwMode="auto">
          <a:xfrm>
            <a:off x="3995738" y="2492375"/>
            <a:ext cx="720725" cy="6477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38949" name="AutoShape 6"/>
          <p:cNvSpPr>
            <a:spLocks noChangeArrowheads="1"/>
          </p:cNvSpPr>
          <p:nvPr/>
        </p:nvSpPr>
        <p:spPr bwMode="auto">
          <a:xfrm>
            <a:off x="3995738" y="4797425"/>
            <a:ext cx="720725" cy="6477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38950" name="Text Box 7"/>
          <p:cNvSpPr txBox="1">
            <a:spLocks noChangeArrowheads="1"/>
          </p:cNvSpPr>
          <p:nvPr/>
        </p:nvSpPr>
        <p:spPr bwMode="auto">
          <a:xfrm>
            <a:off x="6011863" y="836613"/>
            <a:ext cx="23764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2000" b="1">
                <a:solidFill>
                  <a:schemeClr val="bg1"/>
                </a:solidFill>
              </a:rPr>
              <a:t>ORTADOĞU</a:t>
            </a:r>
          </a:p>
        </p:txBody>
      </p:sp>
      <p:sp>
        <p:nvSpPr>
          <p:cNvPr id="338951" name="Text Box 8"/>
          <p:cNvSpPr txBox="1">
            <a:spLocks noChangeArrowheads="1"/>
          </p:cNvSpPr>
          <p:nvPr/>
        </p:nvSpPr>
        <p:spPr bwMode="auto">
          <a:xfrm>
            <a:off x="6084888" y="3644900"/>
            <a:ext cx="23764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2000" b="1">
                <a:solidFill>
                  <a:schemeClr val="bg1"/>
                </a:solidFill>
              </a:rPr>
              <a:t>NATO</a:t>
            </a:r>
          </a:p>
        </p:txBody>
      </p:sp>
      <p:sp>
        <p:nvSpPr>
          <p:cNvPr id="338952" name="Text Box 9"/>
          <p:cNvSpPr txBox="1">
            <a:spLocks noChangeArrowheads="1"/>
          </p:cNvSpPr>
          <p:nvPr/>
        </p:nvSpPr>
        <p:spPr bwMode="auto">
          <a:xfrm>
            <a:off x="6156325" y="5516563"/>
            <a:ext cx="23764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2000" b="1">
                <a:solidFill>
                  <a:schemeClr val="bg1"/>
                </a:solidFill>
              </a:rPr>
              <a:t>GÜÇLENDİRİLMİŞ AKDENİZ DİYALOĞU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69" name="AutoShape 2"/>
          <p:cNvSpPr>
            <a:spLocks noChangeArrowheads="1"/>
          </p:cNvSpPr>
          <p:nvPr/>
        </p:nvSpPr>
        <p:spPr bwMode="auto">
          <a:xfrm>
            <a:off x="4140200" y="1700213"/>
            <a:ext cx="792163" cy="2808287"/>
          </a:xfrm>
          <a:prstGeom prst="flowChartProcess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39970" name="AutoShape 3"/>
          <p:cNvSpPr>
            <a:spLocks noChangeArrowheads="1"/>
          </p:cNvSpPr>
          <p:nvPr/>
        </p:nvSpPr>
        <p:spPr bwMode="auto">
          <a:xfrm>
            <a:off x="2771775" y="1196975"/>
            <a:ext cx="3600450" cy="576263"/>
          </a:xfrm>
          <a:prstGeom prst="flowChartProcess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tr-TR">
              <a:solidFill>
                <a:srgbClr val="FF0000"/>
              </a:solidFill>
            </a:endParaRPr>
          </a:p>
        </p:txBody>
      </p:sp>
      <p:pic>
        <p:nvPicPr>
          <p:cNvPr id="339971" name="Picture 4" descr="middle_east_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404813"/>
            <a:ext cx="2592388" cy="226695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39972" name="Picture 5" descr="Resim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476250"/>
            <a:ext cx="2808288" cy="223202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39973" name="Picture 6" descr="europa_ma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2138" y="4365625"/>
            <a:ext cx="2800350" cy="2322513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39974" name="Picture 7" descr="800px-Flag_of_Turkey_sv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8038" y="692150"/>
            <a:ext cx="2297112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9975" name="Text Box 8"/>
          <p:cNvSpPr txBox="1">
            <a:spLocks noChangeArrowheads="1"/>
          </p:cNvSpPr>
          <p:nvPr/>
        </p:nvSpPr>
        <p:spPr bwMode="auto">
          <a:xfrm>
            <a:off x="3419475" y="188913"/>
            <a:ext cx="2232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2000" b="1">
                <a:solidFill>
                  <a:schemeClr val="bg1"/>
                </a:solidFill>
              </a:rPr>
              <a:t>ANAHTAR ÜLKE</a:t>
            </a:r>
          </a:p>
        </p:txBody>
      </p:sp>
      <p:sp>
        <p:nvSpPr>
          <p:cNvPr id="339976" name="Text Box 9"/>
          <p:cNvSpPr txBox="1">
            <a:spLocks noChangeArrowheads="1"/>
          </p:cNvSpPr>
          <p:nvPr/>
        </p:nvSpPr>
        <p:spPr bwMode="auto">
          <a:xfrm>
            <a:off x="3276600" y="2420938"/>
            <a:ext cx="2374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2000" b="1">
                <a:solidFill>
                  <a:srgbClr val="FF0000"/>
                </a:solidFill>
              </a:rPr>
              <a:t>COĞRAFİ KÖPRÜ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3" name="AutoShape 2"/>
          <p:cNvSpPr>
            <a:spLocks noChangeArrowheads="1"/>
          </p:cNvSpPr>
          <p:nvPr/>
        </p:nvSpPr>
        <p:spPr bwMode="auto">
          <a:xfrm>
            <a:off x="4140200" y="1700213"/>
            <a:ext cx="792163" cy="2808287"/>
          </a:xfrm>
          <a:prstGeom prst="flowChartProcess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40994" name="AutoShape 3"/>
          <p:cNvSpPr>
            <a:spLocks noChangeArrowheads="1"/>
          </p:cNvSpPr>
          <p:nvPr/>
        </p:nvSpPr>
        <p:spPr bwMode="auto">
          <a:xfrm>
            <a:off x="2771775" y="1196975"/>
            <a:ext cx="3600450" cy="576263"/>
          </a:xfrm>
          <a:prstGeom prst="flowChartProcess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tr-TR">
              <a:solidFill>
                <a:srgbClr val="FF0000"/>
              </a:solidFill>
            </a:endParaRPr>
          </a:p>
        </p:txBody>
      </p:sp>
      <p:pic>
        <p:nvPicPr>
          <p:cNvPr id="340995" name="Picture 4" descr="middle_east_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404813"/>
            <a:ext cx="2592388" cy="226695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40996" name="Picture 5" descr="Resim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476250"/>
            <a:ext cx="2808288" cy="223202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40997" name="Picture 6" descr="europa_ma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2138" y="4365625"/>
            <a:ext cx="2800350" cy="2322513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40998" name="Picture 7" descr="800px-Flag_of_Turkey_sv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8038" y="836613"/>
            <a:ext cx="2297112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0999" name="Text Box 8"/>
          <p:cNvSpPr txBox="1">
            <a:spLocks noChangeArrowheads="1"/>
          </p:cNvSpPr>
          <p:nvPr/>
        </p:nvSpPr>
        <p:spPr bwMode="auto">
          <a:xfrm>
            <a:off x="2916238" y="404813"/>
            <a:ext cx="29511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b="1">
                <a:solidFill>
                  <a:schemeClr val="bg1"/>
                </a:solidFill>
              </a:rPr>
              <a:t>JEOPOLİTİK KİLİT ÜLKE</a:t>
            </a:r>
          </a:p>
        </p:txBody>
      </p:sp>
      <p:sp>
        <p:nvSpPr>
          <p:cNvPr id="341000" name="Text Box 9"/>
          <p:cNvSpPr txBox="1">
            <a:spLocks noChangeArrowheads="1"/>
          </p:cNvSpPr>
          <p:nvPr/>
        </p:nvSpPr>
        <p:spPr bwMode="auto">
          <a:xfrm>
            <a:off x="0" y="3284538"/>
            <a:ext cx="4032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b="1">
                <a:solidFill>
                  <a:schemeClr val="bg1"/>
                </a:solidFill>
              </a:rPr>
              <a:t>ÜRETİM KAYNAKLARINDAN</a:t>
            </a:r>
            <a:r>
              <a:rPr lang="tr-TR"/>
              <a:t> </a:t>
            </a:r>
          </a:p>
        </p:txBody>
      </p:sp>
      <p:sp>
        <p:nvSpPr>
          <p:cNvPr id="341001" name="Text Box 10"/>
          <p:cNvSpPr txBox="1">
            <a:spLocks noChangeArrowheads="1"/>
          </p:cNvSpPr>
          <p:nvPr/>
        </p:nvSpPr>
        <p:spPr bwMode="auto">
          <a:xfrm>
            <a:off x="5867400" y="3284538"/>
            <a:ext cx="28813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b="1">
                <a:solidFill>
                  <a:schemeClr val="bg1"/>
                </a:solidFill>
              </a:rPr>
              <a:t>TALEP MERKEZLERİNE</a:t>
            </a:r>
          </a:p>
        </p:txBody>
      </p:sp>
      <p:sp>
        <p:nvSpPr>
          <p:cNvPr id="341002" name="AutoShape 11"/>
          <p:cNvSpPr>
            <a:spLocks noChangeArrowheads="1"/>
          </p:cNvSpPr>
          <p:nvPr/>
        </p:nvSpPr>
        <p:spPr bwMode="auto">
          <a:xfrm>
            <a:off x="3419475" y="3213100"/>
            <a:ext cx="2305050" cy="503238"/>
          </a:xfrm>
          <a:prstGeom prst="rightArrow">
            <a:avLst>
              <a:gd name="adj1" fmla="val 50000"/>
              <a:gd name="adj2" fmla="val 11451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4066" name="Diagram 2"/>
          <p:cNvGraphicFramePr>
            <a:graphicFrameLocks/>
          </p:cNvGraphicFramePr>
          <p:nvPr/>
        </p:nvGraphicFramePr>
        <p:xfrm>
          <a:off x="0" y="-674688"/>
          <a:ext cx="9144000" cy="8054976"/>
        </p:xfrm>
        <a:graphic>
          <a:graphicData uri="http://schemas.openxmlformats.org/drawingml/2006/compatibility">
            <com:legacyDrawing xmlns:com="http://schemas.openxmlformats.org/drawingml/2006/compatibility" spid="_x0000_s344066"/>
          </a:graphicData>
        </a:graphic>
      </p:graphicFrame>
      <p:sp>
        <p:nvSpPr>
          <p:cNvPr id="344073" name="AutoShape 9"/>
          <p:cNvSpPr>
            <a:spLocks noChangeArrowheads="1"/>
          </p:cNvSpPr>
          <p:nvPr/>
        </p:nvSpPr>
        <p:spPr bwMode="auto">
          <a:xfrm rot="-7429407">
            <a:off x="3186112" y="3048000"/>
            <a:ext cx="7408863" cy="287338"/>
          </a:xfrm>
          <a:prstGeom prst="rightArrow">
            <a:avLst>
              <a:gd name="adj1" fmla="val 50000"/>
              <a:gd name="adj2" fmla="val 64461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ağıt">
  <a:themeElements>
    <a:clrScheme name="Özel 2">
      <a:dk1>
        <a:sysClr val="windowText" lastClr="000000"/>
      </a:dk1>
      <a:lt1>
        <a:sysClr val="window" lastClr="FFFFFF"/>
      </a:lt1>
      <a:dk2>
        <a:srgbClr val="0070C0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is Klasi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ğıt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189</TotalTime>
  <Words>1045</Words>
  <Application>Microsoft Office PowerPoint</Application>
  <PresentationFormat>Ekran Gösterisi (4:3)</PresentationFormat>
  <Paragraphs>707</Paragraphs>
  <Slides>109</Slides>
  <Notes>77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10</vt:i4>
      </vt:variant>
      <vt:variant>
        <vt:lpstr>Tema</vt:lpstr>
      </vt:variant>
      <vt:variant>
        <vt:i4>1</vt:i4>
      </vt:variant>
      <vt:variant>
        <vt:lpstr>Katıştırılmış OLE Hizmet Programları</vt:lpstr>
      </vt:variant>
      <vt:variant>
        <vt:i4>2</vt:i4>
      </vt:variant>
      <vt:variant>
        <vt:lpstr>Slayt Başlıkları</vt:lpstr>
      </vt:variant>
      <vt:variant>
        <vt:i4>109</vt:i4>
      </vt:variant>
    </vt:vector>
  </HeadingPairs>
  <TitlesOfParts>
    <vt:vector size="122" baseType="lpstr">
      <vt:lpstr>Arial</vt:lpstr>
      <vt:lpstr>Wingdings 2</vt:lpstr>
      <vt:lpstr>Calibri</vt:lpstr>
      <vt:lpstr>Wingdings</vt:lpstr>
      <vt:lpstr>Comic Sans MS</vt:lpstr>
      <vt:lpstr>Symbol</vt:lpstr>
      <vt:lpstr>Arial Black</vt:lpstr>
      <vt:lpstr>Verdana</vt:lpstr>
      <vt:lpstr>Times New Roman</vt:lpstr>
      <vt:lpstr>Monotype Corsiva</vt:lpstr>
      <vt:lpstr>Kağıt</vt:lpstr>
      <vt:lpstr>Clip</vt:lpstr>
      <vt:lpstr>Bit Eşlem Resmi</vt:lpstr>
      <vt:lpstr>   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Slayt 31</vt:lpstr>
      <vt:lpstr>Slayt 32</vt:lpstr>
      <vt:lpstr>Slayt 33</vt:lpstr>
      <vt:lpstr>Slayt 34</vt:lpstr>
      <vt:lpstr>Slayt 35</vt:lpstr>
      <vt:lpstr>Slayt 36</vt:lpstr>
      <vt:lpstr>Slayt 37</vt:lpstr>
      <vt:lpstr>Slayt 38</vt:lpstr>
      <vt:lpstr>Slayt 39</vt:lpstr>
      <vt:lpstr>Slayt 40</vt:lpstr>
      <vt:lpstr>Slayt 41</vt:lpstr>
      <vt:lpstr>Slayt 42</vt:lpstr>
      <vt:lpstr>Slayt 43</vt:lpstr>
      <vt:lpstr>Slayt 44</vt:lpstr>
      <vt:lpstr>Slayt 45</vt:lpstr>
      <vt:lpstr>Slayt 46</vt:lpstr>
      <vt:lpstr>Slayt 47</vt:lpstr>
      <vt:lpstr>Slayt 48</vt:lpstr>
      <vt:lpstr>Slayt 49</vt:lpstr>
      <vt:lpstr>Slayt 50</vt:lpstr>
      <vt:lpstr>Slayt 51</vt:lpstr>
      <vt:lpstr>Slayt 52</vt:lpstr>
      <vt:lpstr>Slayt 53</vt:lpstr>
      <vt:lpstr>Slayt 54</vt:lpstr>
      <vt:lpstr>Slayt 55</vt:lpstr>
      <vt:lpstr>Slayt 56</vt:lpstr>
      <vt:lpstr>Slayt 57</vt:lpstr>
      <vt:lpstr>Slayt 58</vt:lpstr>
      <vt:lpstr>Slayt 59</vt:lpstr>
      <vt:lpstr>Slayt 60</vt:lpstr>
      <vt:lpstr>Slayt 61</vt:lpstr>
      <vt:lpstr>Slayt 62</vt:lpstr>
      <vt:lpstr>Slayt 63</vt:lpstr>
      <vt:lpstr>Slayt 64</vt:lpstr>
      <vt:lpstr>Slayt 65</vt:lpstr>
      <vt:lpstr>Slayt 66</vt:lpstr>
      <vt:lpstr>Slayt 67</vt:lpstr>
      <vt:lpstr>Slayt 68</vt:lpstr>
      <vt:lpstr>Slayt 69</vt:lpstr>
      <vt:lpstr>Slayt 70</vt:lpstr>
      <vt:lpstr>Slayt 71</vt:lpstr>
      <vt:lpstr>Slayt 72</vt:lpstr>
      <vt:lpstr>Slayt 73</vt:lpstr>
      <vt:lpstr>Slayt 74</vt:lpstr>
      <vt:lpstr>Slayt 75</vt:lpstr>
      <vt:lpstr>Slayt 76</vt:lpstr>
      <vt:lpstr>Slayt 77</vt:lpstr>
      <vt:lpstr>Slayt 78</vt:lpstr>
      <vt:lpstr>Slayt 79</vt:lpstr>
      <vt:lpstr>Slayt 80</vt:lpstr>
      <vt:lpstr>Slayt 81</vt:lpstr>
      <vt:lpstr>Slayt 82</vt:lpstr>
      <vt:lpstr>Slayt 83</vt:lpstr>
      <vt:lpstr>Slayt 84</vt:lpstr>
      <vt:lpstr>Slayt 85</vt:lpstr>
      <vt:lpstr>Slayt 86</vt:lpstr>
      <vt:lpstr>Slayt 87</vt:lpstr>
      <vt:lpstr>Slayt 88</vt:lpstr>
      <vt:lpstr>Slayt 89</vt:lpstr>
      <vt:lpstr>Slayt 90</vt:lpstr>
      <vt:lpstr>Slayt 91</vt:lpstr>
      <vt:lpstr>Slayt 92</vt:lpstr>
      <vt:lpstr>Slayt 93</vt:lpstr>
      <vt:lpstr>Slayt 94</vt:lpstr>
      <vt:lpstr>Slayt 95</vt:lpstr>
      <vt:lpstr>Slayt 96</vt:lpstr>
      <vt:lpstr>Slayt 97</vt:lpstr>
      <vt:lpstr>Slayt 98</vt:lpstr>
      <vt:lpstr>Slayt 99</vt:lpstr>
      <vt:lpstr>Slayt 100</vt:lpstr>
      <vt:lpstr>Slayt 101</vt:lpstr>
      <vt:lpstr>Slayt 102</vt:lpstr>
      <vt:lpstr>Slayt 103</vt:lpstr>
      <vt:lpstr>Slayt 104</vt:lpstr>
      <vt:lpstr>Slayt 105</vt:lpstr>
      <vt:lpstr>Slayt 106</vt:lpstr>
      <vt:lpstr>Slayt 107</vt:lpstr>
      <vt:lpstr>Slayt 108</vt:lpstr>
      <vt:lpstr>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</dc:title>
  <dc:creator>tolga ercan</dc:creator>
  <cp:lastModifiedBy>Bilge Hamarat</cp:lastModifiedBy>
  <cp:revision>22</cp:revision>
  <dcterms:created xsi:type="dcterms:W3CDTF">2010-05-05T17:58:32Z</dcterms:created>
  <dcterms:modified xsi:type="dcterms:W3CDTF">2010-05-07T08:34:58Z</dcterms:modified>
</cp:coreProperties>
</file>